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3" r:id="rId13"/>
    <p:sldId id="267" r:id="rId14"/>
    <p:sldId id="283" r:id="rId15"/>
    <p:sldId id="268" r:id="rId16"/>
    <p:sldId id="269" r:id="rId17"/>
    <p:sldId id="270" r:id="rId18"/>
    <p:sldId id="271" r:id="rId19"/>
    <p:sldId id="272" r:id="rId20"/>
    <p:sldId id="274" r:id="rId21"/>
    <p:sldId id="275" r:id="rId22"/>
    <p:sldId id="276" r:id="rId23"/>
    <p:sldId id="277" r:id="rId24"/>
    <p:sldId id="279" r:id="rId25"/>
    <p:sldId id="280" r:id="rId26"/>
    <p:sldId id="278" r:id="rId27"/>
    <p:sldId id="281" r:id="rId28"/>
    <p:sldId id="282" r:id="rId29"/>
    <p:sldId id="284" r:id="rId30"/>
    <p:sldId id="285" r:id="rId31"/>
    <p:sldId id="286" r:id="rId32"/>
    <p:sldId id="287" r:id="rId33"/>
    <p:sldId id="288" r:id="rId34"/>
    <p:sldId id="291" r:id="rId35"/>
    <p:sldId id="292" r:id="rId36"/>
    <p:sldId id="289" r:id="rId37"/>
    <p:sldId id="290" r:id="rId38"/>
    <p:sldId id="293" r:id="rId39"/>
    <p:sldId id="294" r:id="rId40"/>
    <p:sldId id="295" r:id="rId41"/>
    <p:sldId id="296" r:id="rId42"/>
    <p:sldId id="297" r:id="rId43"/>
    <p:sldId id="298" r:id="rId44"/>
    <p:sldId id="299" r:id="rId45"/>
    <p:sldId id="300" r:id="rId46"/>
    <p:sldId id="301" r:id="rId47"/>
    <p:sldId id="303"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20" r:id="rId63"/>
    <p:sldId id="319" r:id="rId64"/>
    <p:sldId id="323" r:id="rId65"/>
    <p:sldId id="324" r:id="rId66"/>
    <p:sldId id="331" r:id="rId67"/>
    <p:sldId id="322" r:id="rId68"/>
    <p:sldId id="332" r:id="rId69"/>
    <p:sldId id="325" r:id="rId70"/>
    <p:sldId id="326" r:id="rId71"/>
    <p:sldId id="327" r:id="rId72"/>
    <p:sldId id="328" r:id="rId73"/>
    <p:sldId id="329" r:id="rId74"/>
    <p:sldId id="330" r:id="rId75"/>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95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993C3134-F1B0-4A32-982F-57F9CC149612}" type="datetimeFigureOut">
              <a:rPr lang="fr-FR"/>
              <a:pPr>
                <a:defRPr/>
              </a:pPr>
              <a:t>10/01/2015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087DACB3-FE26-4F4E-8658-F8973D8E2AF4}" type="slidenum">
              <a:rPr lang="fr-FR"/>
              <a:pPr>
                <a:defRPr/>
              </a:pPr>
              <a:t>‹N°›</a:t>
            </a:fld>
            <a:endParaRPr lang="fr-FR"/>
          </a:p>
        </p:txBody>
      </p:sp>
    </p:spTree>
    <p:extLst>
      <p:ext uri="{BB962C8B-B14F-4D97-AF65-F5344CB8AC3E}">
        <p14:creationId xmlns:p14="http://schemas.microsoft.com/office/powerpoint/2010/main" val="137150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51F5F0EE-DD19-4CDC-8871-18E92AE790CE}" type="datetimeFigureOut">
              <a:rPr lang="fr-FR"/>
              <a:pPr>
                <a:defRPr/>
              </a:pPr>
              <a:t>10/01/2015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87C4D04-CEDA-4AAD-A597-65E4FE9BF2CA}" type="slidenum">
              <a:rPr lang="fr-FR"/>
              <a:pPr>
                <a:defRPr/>
              </a:pPr>
              <a:t>‹N°›</a:t>
            </a:fld>
            <a:endParaRPr lang="fr-FR"/>
          </a:p>
        </p:txBody>
      </p:sp>
    </p:spTree>
    <p:extLst>
      <p:ext uri="{BB962C8B-B14F-4D97-AF65-F5344CB8AC3E}">
        <p14:creationId xmlns:p14="http://schemas.microsoft.com/office/powerpoint/2010/main" val="360170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62534C46-459A-4AD2-AAEC-BEF3DAB692C7}" type="datetimeFigureOut">
              <a:rPr lang="fr-FR"/>
              <a:pPr>
                <a:defRPr/>
              </a:pPr>
              <a:t>10/01/2015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520732D7-05C9-4A3A-8D69-7BE32031D35E}" type="slidenum">
              <a:rPr lang="fr-FR"/>
              <a:pPr>
                <a:defRPr/>
              </a:pPr>
              <a:t>‹N°›</a:t>
            </a:fld>
            <a:endParaRPr lang="fr-FR"/>
          </a:p>
        </p:txBody>
      </p:sp>
    </p:spTree>
    <p:extLst>
      <p:ext uri="{BB962C8B-B14F-4D97-AF65-F5344CB8AC3E}">
        <p14:creationId xmlns:p14="http://schemas.microsoft.com/office/powerpoint/2010/main" val="1696360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48819BD5-E21B-4CA8-A285-92ECAE99019A}" type="datetimeFigureOut">
              <a:rPr lang="fr-FR"/>
              <a:pPr>
                <a:defRPr/>
              </a:pPr>
              <a:t>10/01/2015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35D5A1D2-8952-4679-A5C4-084249076C68}" type="slidenum">
              <a:rPr lang="fr-FR"/>
              <a:pPr>
                <a:defRPr/>
              </a:pPr>
              <a:t>‹N°›</a:t>
            </a:fld>
            <a:endParaRPr lang="fr-FR"/>
          </a:p>
        </p:txBody>
      </p:sp>
    </p:spTree>
    <p:extLst>
      <p:ext uri="{BB962C8B-B14F-4D97-AF65-F5344CB8AC3E}">
        <p14:creationId xmlns:p14="http://schemas.microsoft.com/office/powerpoint/2010/main" val="3213587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62C8F2C1-7100-4A62-8A74-6C6345D9EC84}" type="datetimeFigureOut">
              <a:rPr lang="fr-FR"/>
              <a:pPr>
                <a:defRPr/>
              </a:pPr>
              <a:t>10/01/2015</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147C636F-3CCE-43AC-B2BA-CD6E1822D410}" type="slidenum">
              <a:rPr lang="fr-FR"/>
              <a:pPr>
                <a:defRPr/>
              </a:pPr>
              <a:t>‹N°›</a:t>
            </a:fld>
            <a:endParaRPr lang="fr-FR"/>
          </a:p>
        </p:txBody>
      </p:sp>
    </p:spTree>
    <p:extLst>
      <p:ext uri="{BB962C8B-B14F-4D97-AF65-F5344CB8AC3E}">
        <p14:creationId xmlns:p14="http://schemas.microsoft.com/office/powerpoint/2010/main" val="2250104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2ADE4AEC-62AB-4A12-8276-F3FE57A55446}" type="datetimeFigureOut">
              <a:rPr lang="fr-FR"/>
              <a:pPr>
                <a:defRPr/>
              </a:pPr>
              <a:t>10/01/2015</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6AACEDF4-EE71-4724-9FD5-552769168929}" type="slidenum">
              <a:rPr lang="fr-FR"/>
              <a:pPr>
                <a:defRPr/>
              </a:pPr>
              <a:t>‹N°›</a:t>
            </a:fld>
            <a:endParaRPr lang="fr-FR"/>
          </a:p>
        </p:txBody>
      </p:sp>
    </p:spTree>
    <p:extLst>
      <p:ext uri="{BB962C8B-B14F-4D97-AF65-F5344CB8AC3E}">
        <p14:creationId xmlns:p14="http://schemas.microsoft.com/office/powerpoint/2010/main" val="317909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20C9610D-5280-4E08-8729-E2AA0DA82540}" type="datetimeFigureOut">
              <a:rPr lang="fr-FR"/>
              <a:pPr>
                <a:defRPr/>
              </a:pPr>
              <a:t>10/01/2015</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926FB369-DF00-40B3-BCA0-15939DC55AFE}" type="slidenum">
              <a:rPr lang="fr-FR"/>
              <a:pPr>
                <a:defRPr/>
              </a:pPr>
              <a:t>‹N°›</a:t>
            </a:fld>
            <a:endParaRPr lang="fr-FR"/>
          </a:p>
        </p:txBody>
      </p:sp>
    </p:spTree>
    <p:extLst>
      <p:ext uri="{BB962C8B-B14F-4D97-AF65-F5344CB8AC3E}">
        <p14:creationId xmlns:p14="http://schemas.microsoft.com/office/powerpoint/2010/main" val="2268141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50055C4-8254-4D2C-A4DB-A1B4DD1D43D4}" type="datetimeFigureOut">
              <a:rPr lang="fr-FR"/>
              <a:pPr>
                <a:defRPr/>
              </a:pPr>
              <a:t>10/01/2015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0F0162D2-6B27-4198-89AF-D7D42DEEACE9}" type="slidenum">
              <a:rPr lang="fr-FR"/>
              <a:pPr>
                <a:defRPr/>
              </a:pPr>
              <a:t>‹N°›</a:t>
            </a:fld>
            <a:endParaRPr lang="fr-FR"/>
          </a:p>
        </p:txBody>
      </p:sp>
    </p:spTree>
    <p:extLst>
      <p:ext uri="{BB962C8B-B14F-4D97-AF65-F5344CB8AC3E}">
        <p14:creationId xmlns:p14="http://schemas.microsoft.com/office/powerpoint/2010/main" val="357430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0E9C4D8B-45AF-46B0-8609-C02FE2F81010}" type="datetimeFigureOut">
              <a:rPr lang="fr-FR"/>
              <a:pPr>
                <a:defRPr/>
              </a:pPr>
              <a:t>10/01/2015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AB3CFB61-86CC-42AD-96E6-6D9C8A725337}" type="slidenum">
              <a:rPr lang="fr-FR"/>
              <a:pPr>
                <a:defRPr/>
              </a:pPr>
              <a:t>‹N°›</a:t>
            </a:fld>
            <a:endParaRPr lang="fr-FR"/>
          </a:p>
        </p:txBody>
      </p:sp>
    </p:spTree>
    <p:extLst>
      <p:ext uri="{BB962C8B-B14F-4D97-AF65-F5344CB8AC3E}">
        <p14:creationId xmlns:p14="http://schemas.microsoft.com/office/powerpoint/2010/main" val="2226977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721A067F-5EDD-4921-BA4C-90BE7C2BFCFD}" type="datetimeFigureOut">
              <a:rPr lang="fr-FR"/>
              <a:pPr>
                <a:defRPr/>
              </a:pPr>
              <a:t>10/01/2015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5FEF42F9-11CC-4F62-B7BF-33222297F988}" type="slidenum">
              <a:rPr lang="fr-FR"/>
              <a:pPr>
                <a:defRPr/>
              </a:pPr>
              <a:t>‹N°›</a:t>
            </a:fld>
            <a:endParaRPr lang="fr-FR"/>
          </a:p>
        </p:txBody>
      </p:sp>
    </p:spTree>
    <p:extLst>
      <p:ext uri="{BB962C8B-B14F-4D97-AF65-F5344CB8AC3E}">
        <p14:creationId xmlns:p14="http://schemas.microsoft.com/office/powerpoint/2010/main" val="3139921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638B1D73-53B2-4E7E-91B9-515D57ADB0C2}" type="datetimeFigureOut">
              <a:rPr lang="fr-FR"/>
              <a:pPr>
                <a:defRPr/>
              </a:pPr>
              <a:t>10/01/2015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D70CD67-415C-4673-AECB-031CAFBF4A42}" type="slidenum">
              <a:rPr lang="fr-FR"/>
              <a:pPr>
                <a:defRPr/>
              </a:pPr>
              <a:t>‹N°›</a:t>
            </a:fld>
            <a:endParaRPr lang="fr-FR"/>
          </a:p>
        </p:txBody>
      </p:sp>
    </p:spTree>
    <p:extLst>
      <p:ext uri="{BB962C8B-B14F-4D97-AF65-F5344CB8AC3E}">
        <p14:creationId xmlns:p14="http://schemas.microsoft.com/office/powerpoint/2010/main" val="616574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EEAB2DF-3BC2-447D-B307-EAF5ED1BE33A}" type="datetimeFigureOut">
              <a:rPr lang="fr-FR"/>
              <a:pPr>
                <a:defRPr/>
              </a:pPr>
              <a:t>10/01/2015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CA9DCAB-9A62-4A64-B160-BBDDC14D6A03}"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hyperlink" Target="http://www.tv5monde.com/TV5Site/publication/galerie-187-8-Les_gratte_ciel.ht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5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5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6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6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6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hyperlink" Target="http://geopolis.francetvinfo.fr/janvier-2010-haiti-est-devaste-par-un-seisme-dune-rare-violence-11779"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TSTMG\Géographie\Présentation du progamme de gé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3216275" cy="689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TSTMG\Géographie\page 1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4968875" cy="672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ZoneTexte 1"/>
          <p:cNvSpPr txBox="1">
            <a:spLocks noChangeArrowheads="1"/>
          </p:cNvSpPr>
          <p:nvPr/>
        </p:nvSpPr>
        <p:spPr bwMode="auto">
          <a:xfrm>
            <a:off x="4968875" y="1588"/>
            <a:ext cx="1906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Page144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oneTexte 1"/>
          <p:cNvSpPr txBox="1">
            <a:spLocks noChangeArrowheads="1"/>
          </p:cNvSpPr>
          <p:nvPr/>
        </p:nvSpPr>
        <p:spPr bwMode="auto">
          <a:xfrm>
            <a:off x="107950" y="115888"/>
            <a:ext cx="62642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FF0000"/>
                </a:solidFill>
              </a:rPr>
              <a:t>Introduction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TSTMG\Géographie\page 1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7666037" cy="554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G:\TSTMG\Géographie\legende page 1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5313363"/>
            <a:ext cx="7056437"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ZoneTexte 3"/>
          <p:cNvSpPr txBox="1">
            <a:spLocks noChangeArrowheads="1"/>
          </p:cNvSpPr>
          <p:nvPr/>
        </p:nvSpPr>
        <p:spPr bwMode="auto">
          <a:xfrm>
            <a:off x="7667625" y="1588"/>
            <a:ext cx="1908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Page146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TSTMG\Géographie\q° page 1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33338"/>
            <a:ext cx="6089651" cy="326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ZoneTexte 2"/>
          <p:cNvSpPr txBox="1">
            <a:spLocks noChangeArrowheads="1"/>
          </p:cNvSpPr>
          <p:nvPr/>
        </p:nvSpPr>
        <p:spPr bwMode="auto">
          <a:xfrm>
            <a:off x="7667625" y="1588"/>
            <a:ext cx="1908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Page146</a:t>
            </a:r>
          </a:p>
        </p:txBody>
      </p:sp>
      <p:pic>
        <p:nvPicPr>
          <p:cNvPr id="6148" name="Picture 3" descr="G:\TSTMG\Géographie\notions page 1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3" y="3233738"/>
            <a:ext cx="456247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3" descr="G:\TSTMG\Géographie\voc page 14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3314700"/>
            <a:ext cx="273685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ZoneTexte 5"/>
          <p:cNvSpPr txBox="1">
            <a:spLocks noChangeArrowheads="1"/>
          </p:cNvSpPr>
          <p:nvPr/>
        </p:nvSpPr>
        <p:spPr bwMode="auto">
          <a:xfrm>
            <a:off x="6084888" y="2944813"/>
            <a:ext cx="1906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TSTMG\Géographie\page 1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20638"/>
            <a:ext cx="6786562" cy="57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ZoneTexte 2"/>
          <p:cNvSpPr txBox="1">
            <a:spLocks noChangeArrowheads="1"/>
          </p:cNvSpPr>
          <p:nvPr/>
        </p:nvSpPr>
        <p:spPr bwMode="auto">
          <a:xfrm>
            <a:off x="6948488" y="0"/>
            <a:ext cx="1908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Page147</a:t>
            </a:r>
          </a:p>
        </p:txBody>
      </p:sp>
      <p:pic>
        <p:nvPicPr>
          <p:cNvPr id="7172" name="Picture 3" descr="G:\TSTMG\Géographie\Légende page 1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5764213"/>
            <a:ext cx="6751637"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TSTMG\Géographie\Exercice page 1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88913"/>
            <a:ext cx="786765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ZoneTexte 2"/>
          <p:cNvSpPr txBox="1">
            <a:spLocks noChangeArrowheads="1"/>
          </p:cNvSpPr>
          <p:nvPr/>
        </p:nvSpPr>
        <p:spPr bwMode="auto">
          <a:xfrm>
            <a:off x="7902575" y="0"/>
            <a:ext cx="1206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147</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179388" y="188913"/>
          <a:ext cx="8785224" cy="4103688"/>
        </p:xfrm>
        <a:graphic>
          <a:graphicData uri="http://schemas.openxmlformats.org/drawingml/2006/table">
            <a:tbl>
              <a:tblPr firstRow="1" bandRow="1">
                <a:tableStyleId>{5C22544A-7EE6-4342-B048-85BDC9FD1C3A}</a:tableStyleId>
              </a:tblPr>
              <a:tblGrid>
                <a:gridCol w="2196306"/>
                <a:gridCol w="2196306"/>
                <a:gridCol w="2196306"/>
                <a:gridCol w="2196306"/>
              </a:tblGrid>
              <a:tr h="1025922">
                <a:tc>
                  <a:txBody>
                    <a:bodyPr/>
                    <a:lstStyle/>
                    <a:p>
                      <a:r>
                        <a:rPr lang="fr-FR" sz="1800" dirty="0" smtClean="0"/>
                        <a:t>A</a:t>
                      </a:r>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025922">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025922">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025922">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800" dirty="0"/>
                    </a:p>
                  </a:txBody>
                  <a:tcPr marL="91443" marR="91443"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9245" name="ZoneTexte 3"/>
          <p:cNvSpPr txBox="1">
            <a:spLocks noChangeArrowheads="1"/>
          </p:cNvSpPr>
          <p:nvPr/>
        </p:nvSpPr>
        <p:spPr bwMode="auto">
          <a:xfrm>
            <a:off x="179388" y="333375"/>
            <a:ext cx="2089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1600" b="1"/>
              <a:t>Aire de puissance</a:t>
            </a:r>
          </a:p>
        </p:txBody>
      </p:sp>
      <p:sp>
        <p:nvSpPr>
          <p:cNvPr id="9246" name="ZoneTexte 4"/>
          <p:cNvSpPr txBox="1">
            <a:spLocks noChangeArrowheads="1"/>
          </p:cNvSpPr>
          <p:nvPr/>
        </p:nvSpPr>
        <p:spPr bwMode="auto">
          <a:xfrm>
            <a:off x="2420938" y="188913"/>
            <a:ext cx="20875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1600" b="1"/>
              <a:t>Principaux Etats constituant l’aire de puissance</a:t>
            </a:r>
          </a:p>
        </p:txBody>
      </p:sp>
      <p:sp>
        <p:nvSpPr>
          <p:cNvPr id="9247" name="ZoneTexte 5"/>
          <p:cNvSpPr txBox="1">
            <a:spLocks noChangeArrowheads="1"/>
          </p:cNvSpPr>
          <p:nvPr/>
        </p:nvSpPr>
        <p:spPr bwMode="auto">
          <a:xfrm>
            <a:off x="4660900" y="230188"/>
            <a:ext cx="20875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1600" b="1"/>
              <a:t>Nom de la mégalopole de l’aire de puissance</a:t>
            </a:r>
          </a:p>
        </p:txBody>
      </p:sp>
      <p:sp>
        <p:nvSpPr>
          <p:cNvPr id="9248" name="ZoneTexte 6"/>
          <p:cNvSpPr txBox="1">
            <a:spLocks noChangeArrowheads="1"/>
          </p:cNvSpPr>
          <p:nvPr/>
        </p:nvSpPr>
        <p:spPr bwMode="auto">
          <a:xfrm>
            <a:off x="6775450" y="230188"/>
            <a:ext cx="2089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fr-FR" altLang="fr-FR" sz="1600" b="1"/>
              <a:t>Exemples de villes mondiales composant la mégalopole</a:t>
            </a:r>
          </a:p>
        </p:txBody>
      </p:sp>
      <p:sp>
        <p:nvSpPr>
          <p:cNvPr id="9" name="ZoneTexte 8"/>
          <p:cNvSpPr txBox="1">
            <a:spLocks noChangeArrowheads="1"/>
          </p:cNvSpPr>
          <p:nvPr/>
        </p:nvSpPr>
        <p:spPr bwMode="auto">
          <a:xfrm>
            <a:off x="323850" y="1412875"/>
            <a:ext cx="1944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Amérique du Nord</a:t>
            </a:r>
          </a:p>
        </p:txBody>
      </p:sp>
      <p:sp>
        <p:nvSpPr>
          <p:cNvPr id="10" name="ZoneTexte 9"/>
          <p:cNvSpPr txBox="1">
            <a:spLocks noChangeArrowheads="1"/>
          </p:cNvSpPr>
          <p:nvPr/>
        </p:nvSpPr>
        <p:spPr bwMode="auto">
          <a:xfrm>
            <a:off x="323850" y="2420938"/>
            <a:ext cx="19446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Europe occidentale</a:t>
            </a:r>
          </a:p>
        </p:txBody>
      </p:sp>
      <p:sp>
        <p:nvSpPr>
          <p:cNvPr id="11" name="ZoneTexte 10"/>
          <p:cNvSpPr txBox="1">
            <a:spLocks noChangeArrowheads="1"/>
          </p:cNvSpPr>
          <p:nvPr/>
        </p:nvSpPr>
        <p:spPr bwMode="auto">
          <a:xfrm>
            <a:off x="395288" y="3429000"/>
            <a:ext cx="1944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Asie orientale</a:t>
            </a:r>
          </a:p>
        </p:txBody>
      </p:sp>
      <p:sp>
        <p:nvSpPr>
          <p:cNvPr id="12" name="ZoneTexte 11"/>
          <p:cNvSpPr txBox="1">
            <a:spLocks noChangeArrowheads="1"/>
          </p:cNvSpPr>
          <p:nvPr/>
        </p:nvSpPr>
        <p:spPr bwMode="auto">
          <a:xfrm>
            <a:off x="2484438" y="1412875"/>
            <a:ext cx="1943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Etats-Unis, Canada</a:t>
            </a:r>
          </a:p>
        </p:txBody>
      </p:sp>
      <p:sp>
        <p:nvSpPr>
          <p:cNvPr id="13" name="ZoneTexte 12"/>
          <p:cNvSpPr txBox="1">
            <a:spLocks noChangeArrowheads="1"/>
          </p:cNvSpPr>
          <p:nvPr/>
        </p:nvSpPr>
        <p:spPr bwMode="auto">
          <a:xfrm>
            <a:off x="2555875" y="2492375"/>
            <a:ext cx="1944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All, RU, Fr</a:t>
            </a:r>
          </a:p>
        </p:txBody>
      </p:sp>
      <p:sp>
        <p:nvSpPr>
          <p:cNvPr id="14" name="ZoneTexte 13"/>
          <p:cNvSpPr txBox="1">
            <a:spLocks noChangeArrowheads="1"/>
          </p:cNvSpPr>
          <p:nvPr/>
        </p:nvSpPr>
        <p:spPr bwMode="auto">
          <a:xfrm>
            <a:off x="2555875" y="3500438"/>
            <a:ext cx="1944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Chine, Japon</a:t>
            </a:r>
          </a:p>
        </p:txBody>
      </p:sp>
      <p:sp>
        <p:nvSpPr>
          <p:cNvPr id="15" name="ZoneTexte 14"/>
          <p:cNvSpPr txBox="1">
            <a:spLocks noChangeArrowheads="1"/>
          </p:cNvSpPr>
          <p:nvPr/>
        </p:nvSpPr>
        <p:spPr bwMode="auto">
          <a:xfrm>
            <a:off x="4716463" y="1484313"/>
            <a:ext cx="1943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Nord-américaine</a:t>
            </a:r>
          </a:p>
        </p:txBody>
      </p:sp>
      <p:sp>
        <p:nvSpPr>
          <p:cNvPr id="16" name="ZoneTexte 15"/>
          <p:cNvSpPr txBox="1">
            <a:spLocks noChangeArrowheads="1"/>
          </p:cNvSpPr>
          <p:nvPr/>
        </p:nvSpPr>
        <p:spPr bwMode="auto">
          <a:xfrm>
            <a:off x="4787900" y="2349500"/>
            <a:ext cx="19446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européenne</a:t>
            </a:r>
          </a:p>
        </p:txBody>
      </p:sp>
      <p:sp>
        <p:nvSpPr>
          <p:cNvPr id="17" name="ZoneTexte 16"/>
          <p:cNvSpPr txBox="1">
            <a:spLocks noChangeArrowheads="1"/>
          </p:cNvSpPr>
          <p:nvPr/>
        </p:nvSpPr>
        <p:spPr bwMode="auto">
          <a:xfrm>
            <a:off x="4716463" y="3357563"/>
            <a:ext cx="19431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Archipel mégalopolitain asiatique</a:t>
            </a:r>
          </a:p>
        </p:txBody>
      </p:sp>
      <p:sp>
        <p:nvSpPr>
          <p:cNvPr id="18" name="ZoneTexte 17"/>
          <p:cNvSpPr txBox="1">
            <a:spLocks noChangeArrowheads="1"/>
          </p:cNvSpPr>
          <p:nvPr/>
        </p:nvSpPr>
        <p:spPr bwMode="auto">
          <a:xfrm>
            <a:off x="6875463" y="1341438"/>
            <a:ext cx="19446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New York, Chicago, San Francisco</a:t>
            </a:r>
          </a:p>
        </p:txBody>
      </p:sp>
      <p:sp>
        <p:nvSpPr>
          <p:cNvPr id="19" name="ZoneTexte 18"/>
          <p:cNvSpPr txBox="1">
            <a:spLocks noChangeArrowheads="1"/>
          </p:cNvSpPr>
          <p:nvPr/>
        </p:nvSpPr>
        <p:spPr bwMode="auto">
          <a:xfrm>
            <a:off x="6875463" y="2420938"/>
            <a:ext cx="1944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Londres, Paris</a:t>
            </a:r>
          </a:p>
        </p:txBody>
      </p:sp>
      <p:sp>
        <p:nvSpPr>
          <p:cNvPr id="20" name="ZoneTexte 19"/>
          <p:cNvSpPr txBox="1">
            <a:spLocks noChangeArrowheads="1"/>
          </p:cNvSpPr>
          <p:nvPr/>
        </p:nvSpPr>
        <p:spPr bwMode="auto">
          <a:xfrm>
            <a:off x="6875463" y="3429000"/>
            <a:ext cx="19446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Tokyo, Séoul, Pékin, Shanghai,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oneTexte 1"/>
          <p:cNvSpPr txBox="1">
            <a:spLocks noChangeArrowheads="1"/>
          </p:cNvSpPr>
          <p:nvPr/>
        </p:nvSpPr>
        <p:spPr bwMode="auto">
          <a:xfrm>
            <a:off x="0" y="115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Territoires et mondialisation </a:t>
            </a:r>
          </a:p>
        </p:txBody>
      </p:sp>
      <p:pic>
        <p:nvPicPr>
          <p:cNvPr id="7170" name="Picture 2" descr="G:\TSTMG\Géographie\mond° page 1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92150"/>
            <a:ext cx="7027863"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95288" y="1557338"/>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L’espace mondialisé : des territoires hiérarchisés </a:t>
            </a:r>
          </a:p>
        </p:txBody>
      </p:sp>
      <p:sp>
        <p:nvSpPr>
          <p:cNvPr id="10245" name="ZoneTexte 4"/>
          <p:cNvSpPr txBox="1">
            <a:spLocks noChangeArrowheads="1"/>
          </p:cNvSpPr>
          <p:nvPr/>
        </p:nvSpPr>
        <p:spPr bwMode="auto">
          <a:xfrm>
            <a:off x="7902575" y="0"/>
            <a:ext cx="1206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TSTMG\Géographie\déf mond° page 1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925"/>
            <a:ext cx="5651500"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ZoneTexte 2"/>
          <p:cNvSpPr txBox="1">
            <a:spLocks noChangeArrowheads="1"/>
          </p:cNvSpPr>
          <p:nvPr/>
        </p:nvSpPr>
        <p:spPr bwMode="auto">
          <a:xfrm>
            <a:off x="7902575" y="0"/>
            <a:ext cx="1206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148</a:t>
            </a:r>
          </a:p>
        </p:txBody>
      </p:sp>
      <p:pic>
        <p:nvPicPr>
          <p:cNvPr id="11268" name="Picture 3" descr="G:\TSTMG\Géographie\doc 2 page 1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65087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4" descr="G:\TSTMG\Géographie\q°page 14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963" y="369888"/>
            <a:ext cx="2713037"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430963" y="620713"/>
            <a:ext cx="2678112" cy="936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5" name="Connecteur droit 4"/>
          <p:cNvCxnSpPr/>
          <p:nvPr/>
        </p:nvCxnSpPr>
        <p:spPr>
          <a:xfrm flipV="1">
            <a:off x="900113" y="1016000"/>
            <a:ext cx="4608512" cy="3651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179388" y="1241425"/>
            <a:ext cx="532923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flipV="1">
            <a:off x="395288" y="611188"/>
            <a:ext cx="5094287" cy="95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161925" y="835025"/>
            <a:ext cx="53276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a:spLocks noChangeArrowheads="1"/>
          </p:cNvSpPr>
          <p:nvPr/>
        </p:nvSpPr>
        <p:spPr bwMode="auto">
          <a:xfrm>
            <a:off x="6486525" y="4149725"/>
            <a:ext cx="24828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b="1"/>
              <a:t>Mondialisation</a:t>
            </a:r>
            <a:r>
              <a:rPr lang="fr-FR" altLang="fr-FR" sz="1400"/>
              <a:t>: désigne l’échange généralisé entre les différentes parties de la planète dans le cadre du libéralisme (le libre-échange). </a:t>
            </a:r>
          </a:p>
          <a:p>
            <a:pPr eaLnBrk="1" hangingPunct="1"/>
            <a:endParaRPr lang="fr-FR" altLang="fr-FR" sz="1400"/>
          </a:p>
        </p:txBody>
      </p:sp>
      <p:cxnSp>
        <p:nvCxnSpPr>
          <p:cNvPr id="18" name="Connecteur droit 17"/>
          <p:cNvCxnSpPr/>
          <p:nvPr/>
        </p:nvCxnSpPr>
        <p:spPr>
          <a:xfrm>
            <a:off x="152400" y="1052513"/>
            <a:ext cx="74771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ZoneTexte 19"/>
          <p:cNvSpPr txBox="1">
            <a:spLocks noChangeArrowheads="1"/>
          </p:cNvSpPr>
          <p:nvPr/>
        </p:nvSpPr>
        <p:spPr bwMode="auto">
          <a:xfrm>
            <a:off x="6477000" y="4151313"/>
            <a:ext cx="2667000" cy="1385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a:t>La forte hiérarchisation des territoires se confirme dans la légende de la carte (indice KOF) qui témoigne des inégalités criantes de l’intégration à la mondialisation</a:t>
            </a:r>
          </a:p>
        </p:txBody>
      </p:sp>
      <p:sp>
        <p:nvSpPr>
          <p:cNvPr id="21" name="Rectangle 20"/>
          <p:cNvSpPr/>
          <p:nvPr/>
        </p:nvSpPr>
        <p:spPr>
          <a:xfrm>
            <a:off x="1692275" y="5300663"/>
            <a:ext cx="3455988" cy="7254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6" name="Forme libre 15"/>
          <p:cNvSpPr/>
          <p:nvPr/>
        </p:nvSpPr>
        <p:spPr>
          <a:xfrm>
            <a:off x="60325" y="2016125"/>
            <a:ext cx="2058988" cy="1590675"/>
          </a:xfrm>
          <a:custGeom>
            <a:avLst/>
            <a:gdLst>
              <a:gd name="connsiteX0" fmla="*/ 0 w 2059536"/>
              <a:gd name="connsiteY0" fmla="*/ 504202 h 1589518"/>
              <a:gd name="connsiteX1" fmla="*/ 752029 w 2059536"/>
              <a:gd name="connsiteY1" fmla="*/ 59821 h 1589518"/>
              <a:gd name="connsiteX2" fmla="*/ 2059536 w 2059536"/>
              <a:gd name="connsiteY2" fmla="*/ 0 h 1589518"/>
              <a:gd name="connsiteX3" fmla="*/ 1837345 w 2059536"/>
              <a:gd name="connsiteY3" fmla="*/ 230737 h 1589518"/>
              <a:gd name="connsiteX4" fmla="*/ 1862983 w 2059536"/>
              <a:gd name="connsiteY4" fmla="*/ 1008404 h 1589518"/>
              <a:gd name="connsiteX5" fmla="*/ 931491 w 2059536"/>
              <a:gd name="connsiteY5" fmla="*/ 1589518 h 1589518"/>
              <a:gd name="connsiteX6" fmla="*/ 316194 w 2059536"/>
              <a:gd name="connsiteY6" fmla="*/ 1307507 h 1589518"/>
              <a:gd name="connsiteX7" fmla="*/ 0 w 2059536"/>
              <a:gd name="connsiteY7" fmla="*/ 504202 h 15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9536" h="1589518">
                <a:moveTo>
                  <a:pt x="0" y="504202"/>
                </a:moveTo>
                <a:lnTo>
                  <a:pt x="752029" y="59821"/>
                </a:lnTo>
                <a:lnTo>
                  <a:pt x="2059536" y="0"/>
                </a:lnTo>
                <a:lnTo>
                  <a:pt x="1837345" y="230737"/>
                </a:lnTo>
                <a:lnTo>
                  <a:pt x="1862983" y="1008404"/>
                </a:lnTo>
                <a:lnTo>
                  <a:pt x="931491" y="1589518"/>
                </a:lnTo>
                <a:lnTo>
                  <a:pt x="316194" y="1307507"/>
                </a:lnTo>
                <a:lnTo>
                  <a:pt x="0" y="504202"/>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7" name="Forme libre 16"/>
          <p:cNvSpPr/>
          <p:nvPr/>
        </p:nvSpPr>
        <p:spPr>
          <a:xfrm>
            <a:off x="2513013" y="2290763"/>
            <a:ext cx="1076325" cy="1195387"/>
          </a:xfrm>
          <a:custGeom>
            <a:avLst/>
            <a:gdLst>
              <a:gd name="connsiteX0" fmla="*/ 0 w 1076770"/>
              <a:gd name="connsiteY0" fmla="*/ 555477 h 1196411"/>
              <a:gd name="connsiteX1" fmla="*/ 734938 w 1076770"/>
              <a:gd name="connsiteY1" fmla="*/ 0 h 1196411"/>
              <a:gd name="connsiteX2" fmla="*/ 897308 w 1076770"/>
              <a:gd name="connsiteY2" fmla="*/ 68366 h 1196411"/>
              <a:gd name="connsiteX3" fmla="*/ 837487 w 1076770"/>
              <a:gd name="connsiteY3" fmla="*/ 410198 h 1196411"/>
              <a:gd name="connsiteX4" fmla="*/ 666572 w 1076770"/>
              <a:gd name="connsiteY4" fmla="*/ 444381 h 1196411"/>
              <a:gd name="connsiteX5" fmla="*/ 683663 w 1076770"/>
              <a:gd name="connsiteY5" fmla="*/ 555477 h 1196411"/>
              <a:gd name="connsiteX6" fmla="*/ 794758 w 1076770"/>
              <a:gd name="connsiteY6" fmla="*/ 598206 h 1196411"/>
              <a:gd name="connsiteX7" fmla="*/ 726392 w 1076770"/>
              <a:gd name="connsiteY7" fmla="*/ 803305 h 1196411"/>
              <a:gd name="connsiteX8" fmla="*/ 615297 w 1076770"/>
              <a:gd name="connsiteY8" fmla="*/ 794759 h 1196411"/>
              <a:gd name="connsiteX9" fmla="*/ 717846 w 1076770"/>
              <a:gd name="connsiteY9" fmla="*/ 897308 h 1196411"/>
              <a:gd name="connsiteX10" fmla="*/ 871671 w 1076770"/>
              <a:gd name="connsiteY10" fmla="*/ 863125 h 1196411"/>
              <a:gd name="connsiteX11" fmla="*/ 871671 w 1076770"/>
              <a:gd name="connsiteY11" fmla="*/ 982766 h 1196411"/>
              <a:gd name="connsiteX12" fmla="*/ 1034041 w 1076770"/>
              <a:gd name="connsiteY12" fmla="*/ 1016949 h 1196411"/>
              <a:gd name="connsiteX13" fmla="*/ 1076770 w 1076770"/>
              <a:gd name="connsiteY13" fmla="*/ 1196411 h 1196411"/>
              <a:gd name="connsiteX14" fmla="*/ 546930 w 1076770"/>
              <a:gd name="connsiteY14" fmla="*/ 991312 h 1196411"/>
              <a:gd name="connsiteX15" fmla="*/ 128186 w 1076770"/>
              <a:gd name="connsiteY15" fmla="*/ 1034041 h 1196411"/>
              <a:gd name="connsiteX16" fmla="*/ 0 w 1076770"/>
              <a:gd name="connsiteY16" fmla="*/ 555477 h 11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6770" h="1196411">
                <a:moveTo>
                  <a:pt x="0" y="555477"/>
                </a:moveTo>
                <a:lnTo>
                  <a:pt x="734938" y="0"/>
                </a:lnTo>
                <a:lnTo>
                  <a:pt x="897308" y="68366"/>
                </a:lnTo>
                <a:lnTo>
                  <a:pt x="837487" y="410198"/>
                </a:lnTo>
                <a:lnTo>
                  <a:pt x="666572" y="444381"/>
                </a:lnTo>
                <a:lnTo>
                  <a:pt x="683663" y="555477"/>
                </a:lnTo>
                <a:lnTo>
                  <a:pt x="794758" y="598206"/>
                </a:lnTo>
                <a:lnTo>
                  <a:pt x="726392" y="803305"/>
                </a:lnTo>
                <a:lnTo>
                  <a:pt x="615297" y="794759"/>
                </a:lnTo>
                <a:lnTo>
                  <a:pt x="717846" y="897308"/>
                </a:lnTo>
                <a:lnTo>
                  <a:pt x="871671" y="863125"/>
                </a:lnTo>
                <a:lnTo>
                  <a:pt x="871671" y="982766"/>
                </a:lnTo>
                <a:lnTo>
                  <a:pt x="1034041" y="1016949"/>
                </a:lnTo>
                <a:lnTo>
                  <a:pt x="1076770" y="1196411"/>
                </a:lnTo>
                <a:lnTo>
                  <a:pt x="546930" y="991312"/>
                </a:lnTo>
                <a:lnTo>
                  <a:pt x="128186" y="1034041"/>
                </a:lnTo>
                <a:lnTo>
                  <a:pt x="0" y="555477"/>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9" name="Forme libre 18"/>
          <p:cNvSpPr/>
          <p:nvPr/>
        </p:nvSpPr>
        <p:spPr>
          <a:xfrm>
            <a:off x="5127625" y="4529138"/>
            <a:ext cx="1298575" cy="1154112"/>
          </a:xfrm>
          <a:custGeom>
            <a:avLst/>
            <a:gdLst>
              <a:gd name="connsiteX0" fmla="*/ 59820 w 1298960"/>
              <a:gd name="connsiteY0" fmla="*/ 213645 h 1153682"/>
              <a:gd name="connsiteX1" fmla="*/ 555476 w 1298960"/>
              <a:gd name="connsiteY1" fmla="*/ 0 h 1153682"/>
              <a:gd name="connsiteX2" fmla="*/ 948583 w 1298960"/>
              <a:gd name="connsiteY2" fmla="*/ 68366 h 1153682"/>
              <a:gd name="connsiteX3" fmla="*/ 1298960 w 1298960"/>
              <a:gd name="connsiteY3" fmla="*/ 803305 h 1153682"/>
              <a:gd name="connsiteX4" fmla="*/ 1170773 w 1298960"/>
              <a:gd name="connsiteY4" fmla="*/ 1145136 h 1153682"/>
              <a:gd name="connsiteX5" fmla="*/ 700755 w 1298960"/>
              <a:gd name="connsiteY5" fmla="*/ 1153682 h 1153682"/>
              <a:gd name="connsiteX6" fmla="*/ 128187 w 1298960"/>
              <a:gd name="connsiteY6" fmla="*/ 914400 h 1153682"/>
              <a:gd name="connsiteX7" fmla="*/ 0 w 1298960"/>
              <a:gd name="connsiteY7" fmla="*/ 495656 h 1153682"/>
              <a:gd name="connsiteX8" fmla="*/ 59820 w 1298960"/>
              <a:gd name="connsiteY8" fmla="*/ 213645 h 1153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8960" h="1153682">
                <a:moveTo>
                  <a:pt x="59820" y="213645"/>
                </a:moveTo>
                <a:lnTo>
                  <a:pt x="555476" y="0"/>
                </a:lnTo>
                <a:lnTo>
                  <a:pt x="948583" y="68366"/>
                </a:lnTo>
                <a:lnTo>
                  <a:pt x="1298960" y="803305"/>
                </a:lnTo>
                <a:lnTo>
                  <a:pt x="1170773" y="1145136"/>
                </a:lnTo>
                <a:lnTo>
                  <a:pt x="700755" y="1153682"/>
                </a:lnTo>
                <a:lnTo>
                  <a:pt x="128187" y="914400"/>
                </a:lnTo>
                <a:lnTo>
                  <a:pt x="0" y="495656"/>
                </a:lnTo>
                <a:lnTo>
                  <a:pt x="59820" y="213645"/>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2" name="Rectangle 21"/>
          <p:cNvSpPr/>
          <p:nvPr/>
        </p:nvSpPr>
        <p:spPr>
          <a:xfrm>
            <a:off x="3851275" y="5445125"/>
            <a:ext cx="504825" cy="2190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3" name="ZoneTexte 22"/>
          <p:cNvSpPr txBox="1">
            <a:spLocks noChangeArrowheads="1"/>
          </p:cNvSpPr>
          <p:nvPr/>
        </p:nvSpPr>
        <p:spPr bwMode="auto">
          <a:xfrm>
            <a:off x="6529388" y="5545138"/>
            <a:ext cx="26320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a:t>Les parties du monde les plus intégrées à la mond° sont les pays dvpés et ind : EUA-Canada, Europe occ, Australie-NZ</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2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22" presetClass="entr" presetSubtype="8"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18"/>
                                        </p:tgtEl>
                                      </p:cBhvr>
                                    </p:animEffect>
                                    <p:set>
                                      <p:cBhvr>
                                        <p:cTn id="33" dur="1" fill="hold">
                                          <p:stCondLst>
                                            <p:cond delay="499"/>
                                          </p:stCondLst>
                                        </p:cTn>
                                        <p:tgtEl>
                                          <p:spTgt spid="18"/>
                                        </p:tgtEl>
                                        <p:attrNameLst>
                                          <p:attrName>style.visibility</p:attrName>
                                        </p:attrNameLst>
                                      </p:cBhvr>
                                      <p:to>
                                        <p:strVal val="hidden"/>
                                      </p:to>
                                    </p:set>
                                  </p:childTnLst>
                                </p:cTn>
                              </p:par>
                            </p:childTnLst>
                          </p:cTn>
                        </p:par>
                        <p:par>
                          <p:cTn id="34" fill="hold" nodeType="afterGroup">
                            <p:stCondLst>
                              <p:cond delay="500"/>
                            </p:stCondLst>
                            <p:childTnLst>
                              <p:par>
                                <p:cTn id="35" presetID="2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nodeType="afterGroup">
                            <p:stCondLst>
                              <p:cond delay="1000"/>
                            </p:stCondLst>
                            <p:childTnLst>
                              <p:par>
                                <p:cTn id="39" presetID="22" presetClass="entr" presetSubtype="8"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barn(inVertical)">
                                      <p:cBhvr>
                                        <p:cTn id="44" dur="500"/>
                                        <p:tgtEl>
                                          <p:spTgt spid="2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barn(inVertical)">
                                      <p:cBhvr>
                                        <p:cTn id="53" dur="500"/>
                                        <p:tgtEl>
                                          <p:spTgt spid="22"/>
                                        </p:tgtEl>
                                      </p:cBhvr>
                                    </p:animEffect>
                                  </p:childTnLst>
                                </p:cTn>
                              </p:par>
                              <p:par>
                                <p:cTn id="54" presetID="16" presetClass="entr" presetSubtype="21"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par>
                                <p:cTn id="57" presetID="16" presetClass="entr" presetSubtype="21"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barn(inVertical)">
                                      <p:cBhvr>
                                        <p:cTn id="59" dur="500"/>
                                        <p:tgtEl>
                                          <p:spTgt spid="17"/>
                                        </p:tgtEl>
                                      </p:cBhvr>
                                    </p:animEffect>
                                  </p:childTnLst>
                                </p:cTn>
                              </p:par>
                              <p:par>
                                <p:cTn id="60" presetID="16" presetClass="entr" presetSubtype="21"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barn(inVertical)">
                                      <p:cBhvr>
                                        <p:cTn id="62" dur="500"/>
                                        <p:tgtEl>
                                          <p:spTgt spid="1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20" grpId="0" animBg="1"/>
      <p:bldP spid="21" grpId="0" animBg="1"/>
      <p:bldP spid="22"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ZoneTexte 2"/>
          <p:cNvSpPr txBox="1">
            <a:spLocks noChangeArrowheads="1"/>
          </p:cNvSpPr>
          <p:nvPr/>
        </p:nvSpPr>
        <p:spPr bwMode="auto">
          <a:xfrm>
            <a:off x="5505450" y="6488113"/>
            <a:ext cx="12049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149</a:t>
            </a:r>
          </a:p>
        </p:txBody>
      </p:sp>
      <p:pic>
        <p:nvPicPr>
          <p:cNvPr id="12291" name="Picture 3" descr="G:\TSTMG\Géographie\doc 2 page 1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7938"/>
            <a:ext cx="3455988"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3" descr="G:\TSTMG\Géographie\doc 3 page 1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2781300"/>
            <a:ext cx="5468937"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12293" name="ZoneTexte 5"/>
          <p:cNvSpPr txBox="1">
            <a:spLocks noChangeArrowheads="1"/>
          </p:cNvSpPr>
          <p:nvPr/>
        </p:nvSpPr>
        <p:spPr bwMode="auto">
          <a:xfrm>
            <a:off x="7902575" y="0"/>
            <a:ext cx="1206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148</a:t>
            </a:r>
          </a:p>
        </p:txBody>
      </p:sp>
      <p:pic>
        <p:nvPicPr>
          <p:cNvPr id="12294" name="Picture 4" descr="G:\TSTMG\Géographie\q°page 14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9213" y="369888"/>
            <a:ext cx="2713037"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465888" y="1484313"/>
            <a:ext cx="2678112" cy="6286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 name="Forme libre 1"/>
          <p:cNvSpPr/>
          <p:nvPr/>
        </p:nvSpPr>
        <p:spPr>
          <a:xfrm>
            <a:off x="1358900" y="949325"/>
            <a:ext cx="879475" cy="735013"/>
          </a:xfrm>
          <a:custGeom>
            <a:avLst/>
            <a:gdLst>
              <a:gd name="connsiteX0" fmla="*/ 111096 w 880217"/>
              <a:gd name="connsiteY0" fmla="*/ 0 h 735043"/>
              <a:gd name="connsiteX1" fmla="*/ 247828 w 880217"/>
              <a:gd name="connsiteY1" fmla="*/ 128187 h 735043"/>
              <a:gd name="connsiteX2" fmla="*/ 384561 w 880217"/>
              <a:gd name="connsiteY2" fmla="*/ 94004 h 735043"/>
              <a:gd name="connsiteX3" fmla="*/ 692210 w 880217"/>
              <a:gd name="connsiteY3" fmla="*/ 128187 h 735043"/>
              <a:gd name="connsiteX4" fmla="*/ 786213 w 880217"/>
              <a:gd name="connsiteY4" fmla="*/ 282011 h 735043"/>
              <a:gd name="connsiteX5" fmla="*/ 880217 w 880217"/>
              <a:gd name="connsiteY5" fmla="*/ 726393 h 735043"/>
              <a:gd name="connsiteX6" fmla="*/ 743484 w 880217"/>
              <a:gd name="connsiteY6" fmla="*/ 734938 h 735043"/>
              <a:gd name="connsiteX7" fmla="*/ 606752 w 880217"/>
              <a:gd name="connsiteY7" fmla="*/ 700755 h 735043"/>
              <a:gd name="connsiteX8" fmla="*/ 623843 w 880217"/>
              <a:gd name="connsiteY8" fmla="*/ 538385 h 735043"/>
              <a:gd name="connsiteX9" fmla="*/ 495656 w 880217"/>
              <a:gd name="connsiteY9" fmla="*/ 555477 h 735043"/>
              <a:gd name="connsiteX10" fmla="*/ 307649 w 880217"/>
              <a:gd name="connsiteY10" fmla="*/ 623843 h 735043"/>
              <a:gd name="connsiteX11" fmla="*/ 341832 w 880217"/>
              <a:gd name="connsiteY11" fmla="*/ 358924 h 735043"/>
              <a:gd name="connsiteX12" fmla="*/ 59821 w 880217"/>
              <a:gd name="connsiteY12" fmla="*/ 333286 h 735043"/>
              <a:gd name="connsiteX13" fmla="*/ 0 w 880217"/>
              <a:gd name="connsiteY13" fmla="*/ 170916 h 735043"/>
              <a:gd name="connsiteX14" fmla="*/ 111096 w 880217"/>
              <a:gd name="connsiteY14" fmla="*/ 0 h 73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0217" h="735043">
                <a:moveTo>
                  <a:pt x="111096" y="0"/>
                </a:moveTo>
                <a:lnTo>
                  <a:pt x="247828" y="128187"/>
                </a:lnTo>
                <a:lnTo>
                  <a:pt x="384561" y="94004"/>
                </a:lnTo>
                <a:lnTo>
                  <a:pt x="692210" y="128187"/>
                </a:lnTo>
                <a:lnTo>
                  <a:pt x="786213" y="282011"/>
                </a:lnTo>
                <a:lnTo>
                  <a:pt x="880217" y="726393"/>
                </a:lnTo>
                <a:cubicBezTo>
                  <a:pt x="777752" y="736639"/>
                  <a:pt x="823387" y="734938"/>
                  <a:pt x="743484" y="734938"/>
                </a:cubicBezTo>
                <a:lnTo>
                  <a:pt x="606752" y="700755"/>
                </a:lnTo>
                <a:lnTo>
                  <a:pt x="623843" y="538385"/>
                </a:lnTo>
                <a:lnTo>
                  <a:pt x="495656" y="555477"/>
                </a:lnTo>
                <a:lnTo>
                  <a:pt x="307649" y="623843"/>
                </a:lnTo>
                <a:lnTo>
                  <a:pt x="341832" y="358924"/>
                </a:lnTo>
                <a:lnTo>
                  <a:pt x="59821" y="333286"/>
                </a:lnTo>
                <a:lnTo>
                  <a:pt x="0" y="170916"/>
                </a:lnTo>
                <a:lnTo>
                  <a:pt x="111096" y="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Rectangle 4"/>
          <p:cNvSpPr/>
          <p:nvPr/>
        </p:nvSpPr>
        <p:spPr>
          <a:xfrm>
            <a:off x="1476375" y="1989138"/>
            <a:ext cx="215900" cy="123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Forme libre 8"/>
          <p:cNvSpPr/>
          <p:nvPr/>
        </p:nvSpPr>
        <p:spPr>
          <a:xfrm>
            <a:off x="2000250" y="4289425"/>
            <a:ext cx="1263650" cy="1146175"/>
          </a:xfrm>
          <a:custGeom>
            <a:avLst/>
            <a:gdLst>
              <a:gd name="connsiteX0" fmla="*/ 17091 w 1264777"/>
              <a:gd name="connsiteY0" fmla="*/ 153824 h 1145136"/>
              <a:gd name="connsiteX1" fmla="*/ 136733 w 1264777"/>
              <a:gd name="connsiteY1" fmla="*/ 0 h 1145136"/>
              <a:gd name="connsiteX2" fmla="*/ 358923 w 1264777"/>
              <a:gd name="connsiteY2" fmla="*/ 162370 h 1145136"/>
              <a:gd name="connsiteX3" fmla="*/ 521293 w 1264777"/>
              <a:gd name="connsiteY3" fmla="*/ 111095 h 1145136"/>
              <a:gd name="connsiteX4" fmla="*/ 632389 w 1264777"/>
              <a:gd name="connsiteY4" fmla="*/ 94004 h 1145136"/>
              <a:gd name="connsiteX5" fmla="*/ 769121 w 1264777"/>
              <a:gd name="connsiteY5" fmla="*/ 153824 h 1145136"/>
              <a:gd name="connsiteX6" fmla="*/ 940037 w 1264777"/>
              <a:gd name="connsiteY6" fmla="*/ 102549 h 1145136"/>
              <a:gd name="connsiteX7" fmla="*/ 1110953 w 1264777"/>
              <a:gd name="connsiteY7" fmla="*/ 222190 h 1145136"/>
              <a:gd name="connsiteX8" fmla="*/ 1247686 w 1264777"/>
              <a:gd name="connsiteY8" fmla="*/ 188007 h 1145136"/>
              <a:gd name="connsiteX9" fmla="*/ 1264777 w 1264777"/>
              <a:gd name="connsiteY9" fmla="*/ 1051132 h 1145136"/>
              <a:gd name="connsiteX10" fmla="*/ 1256232 w 1264777"/>
              <a:gd name="connsiteY10" fmla="*/ 1128045 h 1145136"/>
              <a:gd name="connsiteX11" fmla="*/ 905854 w 1264777"/>
              <a:gd name="connsiteY11" fmla="*/ 1145136 h 1145136"/>
              <a:gd name="connsiteX12" fmla="*/ 777667 w 1264777"/>
              <a:gd name="connsiteY12" fmla="*/ 965675 h 1145136"/>
              <a:gd name="connsiteX13" fmla="*/ 538385 w 1264777"/>
              <a:gd name="connsiteY13" fmla="*/ 922946 h 1145136"/>
              <a:gd name="connsiteX14" fmla="*/ 478564 w 1264777"/>
              <a:gd name="connsiteY14" fmla="*/ 589660 h 1145136"/>
              <a:gd name="connsiteX15" fmla="*/ 213645 w 1264777"/>
              <a:gd name="connsiteY15" fmla="*/ 470018 h 1145136"/>
              <a:gd name="connsiteX16" fmla="*/ 25637 w 1264777"/>
              <a:gd name="connsiteY16" fmla="*/ 341832 h 1145136"/>
              <a:gd name="connsiteX17" fmla="*/ 0 w 1264777"/>
              <a:gd name="connsiteY17" fmla="*/ 239282 h 1145136"/>
              <a:gd name="connsiteX18" fmla="*/ 17091 w 1264777"/>
              <a:gd name="connsiteY18" fmla="*/ 153824 h 114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64777" h="1145136">
                <a:moveTo>
                  <a:pt x="17091" y="153824"/>
                </a:moveTo>
                <a:lnTo>
                  <a:pt x="136733" y="0"/>
                </a:lnTo>
                <a:lnTo>
                  <a:pt x="358923" y="162370"/>
                </a:lnTo>
                <a:lnTo>
                  <a:pt x="521293" y="111095"/>
                </a:lnTo>
                <a:lnTo>
                  <a:pt x="632389" y="94004"/>
                </a:lnTo>
                <a:lnTo>
                  <a:pt x="769121" y="153824"/>
                </a:lnTo>
                <a:lnTo>
                  <a:pt x="940037" y="102549"/>
                </a:lnTo>
                <a:lnTo>
                  <a:pt x="1110953" y="222190"/>
                </a:lnTo>
                <a:lnTo>
                  <a:pt x="1247686" y="188007"/>
                </a:lnTo>
                <a:lnTo>
                  <a:pt x="1264777" y="1051132"/>
                </a:lnTo>
                <a:lnTo>
                  <a:pt x="1256232" y="1128045"/>
                </a:lnTo>
                <a:lnTo>
                  <a:pt x="905854" y="1145136"/>
                </a:lnTo>
                <a:lnTo>
                  <a:pt x="777667" y="965675"/>
                </a:lnTo>
                <a:lnTo>
                  <a:pt x="538385" y="922946"/>
                </a:lnTo>
                <a:lnTo>
                  <a:pt x="478564" y="589660"/>
                </a:lnTo>
                <a:lnTo>
                  <a:pt x="213645" y="470018"/>
                </a:lnTo>
                <a:lnTo>
                  <a:pt x="25637" y="341832"/>
                </a:lnTo>
                <a:lnTo>
                  <a:pt x="0" y="239282"/>
                </a:lnTo>
                <a:lnTo>
                  <a:pt x="17091" y="153824"/>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Rectangle 9"/>
          <p:cNvSpPr/>
          <p:nvPr/>
        </p:nvSpPr>
        <p:spPr>
          <a:xfrm>
            <a:off x="3419475" y="6453188"/>
            <a:ext cx="865188"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2" name="ZoneTexte 11"/>
          <p:cNvSpPr txBox="1">
            <a:spLocks noChangeArrowheads="1"/>
          </p:cNvSpPr>
          <p:nvPr/>
        </p:nvSpPr>
        <p:spPr bwMode="auto">
          <a:xfrm>
            <a:off x="5505450" y="4324350"/>
            <a:ext cx="3251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a:t>La plupart des pays de l’Afrique subsaharienne ont un faible IDH, intimement relié à leur faible intégration dans la mondialisation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10"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2"/>
          <p:cNvSpPr txBox="1">
            <a:spLocks noChangeArrowheads="1"/>
          </p:cNvSpPr>
          <p:nvPr/>
        </p:nvSpPr>
        <p:spPr bwMode="auto">
          <a:xfrm>
            <a:off x="53975" y="4778375"/>
            <a:ext cx="1206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149</a:t>
            </a:r>
          </a:p>
        </p:txBody>
      </p:sp>
      <p:pic>
        <p:nvPicPr>
          <p:cNvPr id="13315" name="Picture 3" descr="G:\TSTMG\Géographie\doc 3 page 1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52388"/>
            <a:ext cx="6354763"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13316" name="ZoneTexte 5"/>
          <p:cNvSpPr txBox="1">
            <a:spLocks noChangeArrowheads="1"/>
          </p:cNvSpPr>
          <p:nvPr/>
        </p:nvSpPr>
        <p:spPr bwMode="auto">
          <a:xfrm>
            <a:off x="7902575" y="0"/>
            <a:ext cx="1206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148</a:t>
            </a:r>
          </a:p>
        </p:txBody>
      </p:sp>
      <p:pic>
        <p:nvPicPr>
          <p:cNvPr id="13317" name="Picture 4" descr="G:\TSTMG\Géographie\q°page 1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9213" y="369888"/>
            <a:ext cx="2713037"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465888" y="2060575"/>
            <a:ext cx="2678112" cy="431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2" name="ZoneTexte 11"/>
          <p:cNvSpPr txBox="1">
            <a:spLocks noChangeArrowheads="1"/>
          </p:cNvSpPr>
          <p:nvPr/>
        </p:nvSpPr>
        <p:spPr bwMode="auto">
          <a:xfrm>
            <a:off x="1260475" y="5013325"/>
            <a:ext cx="74961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 fort IDH se retrouvent dans plusieurs parties du monde : </a:t>
            </a:r>
          </a:p>
        </p:txBody>
      </p:sp>
      <p:sp>
        <p:nvSpPr>
          <p:cNvPr id="11" name="Forme libre 10"/>
          <p:cNvSpPr/>
          <p:nvPr/>
        </p:nvSpPr>
        <p:spPr>
          <a:xfrm>
            <a:off x="153988" y="333375"/>
            <a:ext cx="1879600" cy="1530350"/>
          </a:xfrm>
          <a:custGeom>
            <a:avLst/>
            <a:gdLst>
              <a:gd name="connsiteX0" fmla="*/ 153825 w 1880075"/>
              <a:gd name="connsiteY0" fmla="*/ 1170774 h 1529697"/>
              <a:gd name="connsiteX1" fmla="*/ 0 w 1880075"/>
              <a:gd name="connsiteY1" fmla="*/ 632389 h 1529697"/>
              <a:gd name="connsiteX2" fmla="*/ 34183 w 1880075"/>
              <a:gd name="connsiteY2" fmla="*/ 324740 h 1529697"/>
              <a:gd name="connsiteX3" fmla="*/ 803305 w 1880075"/>
              <a:gd name="connsiteY3" fmla="*/ 85458 h 1529697"/>
              <a:gd name="connsiteX4" fmla="*/ 1880075 w 1880075"/>
              <a:gd name="connsiteY4" fmla="*/ 0 h 1529697"/>
              <a:gd name="connsiteX5" fmla="*/ 1777526 w 1880075"/>
              <a:gd name="connsiteY5" fmla="*/ 196553 h 1529697"/>
              <a:gd name="connsiteX6" fmla="*/ 1649339 w 1880075"/>
              <a:gd name="connsiteY6" fmla="*/ 957129 h 1529697"/>
              <a:gd name="connsiteX7" fmla="*/ 905855 w 1880075"/>
              <a:gd name="connsiteY7" fmla="*/ 1529697 h 1529697"/>
              <a:gd name="connsiteX8" fmla="*/ 632389 w 1880075"/>
              <a:gd name="connsiteY8" fmla="*/ 1469877 h 1529697"/>
              <a:gd name="connsiteX9" fmla="*/ 529840 w 1880075"/>
              <a:gd name="connsiteY9" fmla="*/ 1375873 h 1529697"/>
              <a:gd name="connsiteX10" fmla="*/ 153825 w 1880075"/>
              <a:gd name="connsiteY10" fmla="*/ 1170774 h 1529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0075" h="1529697">
                <a:moveTo>
                  <a:pt x="153825" y="1170774"/>
                </a:moveTo>
                <a:lnTo>
                  <a:pt x="0" y="632389"/>
                </a:lnTo>
                <a:lnTo>
                  <a:pt x="34183" y="324740"/>
                </a:lnTo>
                <a:lnTo>
                  <a:pt x="803305" y="85458"/>
                </a:lnTo>
                <a:lnTo>
                  <a:pt x="1880075" y="0"/>
                </a:lnTo>
                <a:lnTo>
                  <a:pt x="1777526" y="196553"/>
                </a:lnTo>
                <a:lnTo>
                  <a:pt x="1649339" y="957129"/>
                </a:lnTo>
                <a:lnTo>
                  <a:pt x="905855" y="1529697"/>
                </a:lnTo>
                <a:lnTo>
                  <a:pt x="632389" y="1469877"/>
                </a:lnTo>
                <a:lnTo>
                  <a:pt x="529840" y="1375873"/>
                </a:lnTo>
                <a:lnTo>
                  <a:pt x="153825" y="1170774"/>
                </a:lnTo>
                <a:close/>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3" name="Forme libre 12"/>
          <p:cNvSpPr/>
          <p:nvPr/>
        </p:nvSpPr>
        <p:spPr>
          <a:xfrm>
            <a:off x="1212850" y="2905125"/>
            <a:ext cx="436563" cy="992188"/>
          </a:xfrm>
          <a:custGeom>
            <a:avLst/>
            <a:gdLst>
              <a:gd name="connsiteX0" fmla="*/ 0 w 435835"/>
              <a:gd name="connsiteY0" fmla="*/ 0 h 991312"/>
              <a:gd name="connsiteX1" fmla="*/ 119641 w 435835"/>
              <a:gd name="connsiteY1" fmla="*/ 111095 h 991312"/>
              <a:gd name="connsiteX2" fmla="*/ 239282 w 435835"/>
              <a:gd name="connsiteY2" fmla="*/ 128187 h 991312"/>
              <a:gd name="connsiteX3" fmla="*/ 350377 w 435835"/>
              <a:gd name="connsiteY3" fmla="*/ 213645 h 991312"/>
              <a:gd name="connsiteX4" fmla="*/ 401652 w 435835"/>
              <a:gd name="connsiteY4" fmla="*/ 196553 h 991312"/>
              <a:gd name="connsiteX5" fmla="*/ 307648 w 435835"/>
              <a:gd name="connsiteY5" fmla="*/ 410198 h 991312"/>
              <a:gd name="connsiteX6" fmla="*/ 376015 w 435835"/>
              <a:gd name="connsiteY6" fmla="*/ 470019 h 991312"/>
              <a:gd name="connsiteX7" fmla="*/ 435835 w 435835"/>
              <a:gd name="connsiteY7" fmla="*/ 931492 h 991312"/>
              <a:gd name="connsiteX8" fmla="*/ 230736 w 435835"/>
              <a:gd name="connsiteY8" fmla="*/ 991312 h 991312"/>
              <a:gd name="connsiteX9" fmla="*/ 51275 w 435835"/>
              <a:gd name="connsiteY9" fmla="*/ 546931 h 991312"/>
              <a:gd name="connsiteX10" fmla="*/ 0 w 435835"/>
              <a:gd name="connsiteY10" fmla="*/ 0 h 991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5835" h="991312">
                <a:moveTo>
                  <a:pt x="0" y="0"/>
                </a:moveTo>
                <a:lnTo>
                  <a:pt x="119641" y="111095"/>
                </a:lnTo>
                <a:lnTo>
                  <a:pt x="239282" y="128187"/>
                </a:lnTo>
                <a:lnTo>
                  <a:pt x="350377" y="213645"/>
                </a:lnTo>
                <a:lnTo>
                  <a:pt x="401652" y="196553"/>
                </a:lnTo>
                <a:lnTo>
                  <a:pt x="307648" y="410198"/>
                </a:lnTo>
                <a:lnTo>
                  <a:pt x="376015" y="470019"/>
                </a:lnTo>
                <a:lnTo>
                  <a:pt x="435835" y="931492"/>
                </a:lnTo>
                <a:lnTo>
                  <a:pt x="230736" y="991312"/>
                </a:lnTo>
                <a:lnTo>
                  <a:pt x="51275" y="546931"/>
                </a:lnTo>
                <a:lnTo>
                  <a:pt x="0" y="0"/>
                </a:lnTo>
                <a:close/>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4" name="Forme libre 13"/>
          <p:cNvSpPr/>
          <p:nvPr/>
        </p:nvSpPr>
        <p:spPr>
          <a:xfrm>
            <a:off x="2333625" y="666750"/>
            <a:ext cx="914400" cy="906463"/>
          </a:xfrm>
          <a:custGeom>
            <a:avLst/>
            <a:gdLst>
              <a:gd name="connsiteX0" fmla="*/ 0 w 914400"/>
              <a:gd name="connsiteY0" fmla="*/ 196553 h 905854"/>
              <a:gd name="connsiteX1" fmla="*/ 111095 w 914400"/>
              <a:gd name="connsiteY1" fmla="*/ 85458 h 905854"/>
              <a:gd name="connsiteX2" fmla="*/ 846034 w 914400"/>
              <a:gd name="connsiteY2" fmla="*/ 0 h 905854"/>
              <a:gd name="connsiteX3" fmla="*/ 914400 w 914400"/>
              <a:gd name="connsiteY3" fmla="*/ 230736 h 905854"/>
              <a:gd name="connsiteX4" fmla="*/ 863125 w 914400"/>
              <a:gd name="connsiteY4" fmla="*/ 461473 h 905854"/>
              <a:gd name="connsiteX5" fmla="*/ 828942 w 914400"/>
              <a:gd name="connsiteY5" fmla="*/ 623843 h 905854"/>
              <a:gd name="connsiteX6" fmla="*/ 743484 w 914400"/>
              <a:gd name="connsiteY6" fmla="*/ 700755 h 905854"/>
              <a:gd name="connsiteX7" fmla="*/ 734938 w 914400"/>
              <a:gd name="connsiteY7" fmla="*/ 905854 h 905854"/>
              <a:gd name="connsiteX8" fmla="*/ 606751 w 914400"/>
              <a:gd name="connsiteY8" fmla="*/ 871671 h 905854"/>
              <a:gd name="connsiteX9" fmla="*/ 333286 w 914400"/>
              <a:gd name="connsiteY9" fmla="*/ 905854 h 905854"/>
              <a:gd name="connsiteX10" fmla="*/ 111095 w 914400"/>
              <a:gd name="connsiteY10" fmla="*/ 888763 h 905854"/>
              <a:gd name="connsiteX11" fmla="*/ 0 w 914400"/>
              <a:gd name="connsiteY11" fmla="*/ 196553 h 90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 h="905854">
                <a:moveTo>
                  <a:pt x="0" y="196553"/>
                </a:moveTo>
                <a:lnTo>
                  <a:pt x="111095" y="85458"/>
                </a:lnTo>
                <a:lnTo>
                  <a:pt x="846034" y="0"/>
                </a:lnTo>
                <a:lnTo>
                  <a:pt x="914400" y="230736"/>
                </a:lnTo>
                <a:lnTo>
                  <a:pt x="863125" y="461473"/>
                </a:lnTo>
                <a:lnTo>
                  <a:pt x="828942" y="623843"/>
                </a:lnTo>
                <a:lnTo>
                  <a:pt x="743484" y="700755"/>
                </a:lnTo>
                <a:lnTo>
                  <a:pt x="734938" y="905854"/>
                </a:lnTo>
                <a:lnTo>
                  <a:pt x="606751" y="871671"/>
                </a:lnTo>
                <a:lnTo>
                  <a:pt x="333286" y="905854"/>
                </a:lnTo>
                <a:lnTo>
                  <a:pt x="111095" y="888763"/>
                </a:lnTo>
                <a:lnTo>
                  <a:pt x="0" y="196553"/>
                </a:lnTo>
                <a:close/>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Ellipse 14"/>
          <p:cNvSpPr/>
          <p:nvPr/>
        </p:nvSpPr>
        <p:spPr>
          <a:xfrm>
            <a:off x="3059113" y="1412875"/>
            <a:ext cx="188912" cy="160338"/>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6" name="Ellipse 15"/>
          <p:cNvSpPr/>
          <p:nvPr/>
        </p:nvSpPr>
        <p:spPr>
          <a:xfrm>
            <a:off x="3375025" y="1573213"/>
            <a:ext cx="71438" cy="200025"/>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7" name="Ellipse 16"/>
          <p:cNvSpPr/>
          <p:nvPr/>
        </p:nvSpPr>
        <p:spPr>
          <a:xfrm>
            <a:off x="3708400" y="1773238"/>
            <a:ext cx="215900" cy="142875"/>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8" name="Ellipse 17"/>
          <p:cNvSpPr/>
          <p:nvPr/>
        </p:nvSpPr>
        <p:spPr>
          <a:xfrm>
            <a:off x="5148263" y="1268413"/>
            <a:ext cx="357187" cy="404812"/>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9" name="Ellipse 18"/>
          <p:cNvSpPr/>
          <p:nvPr/>
        </p:nvSpPr>
        <p:spPr>
          <a:xfrm>
            <a:off x="4859338" y="2349500"/>
            <a:ext cx="73025" cy="71438"/>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0" name="Forme libre 19"/>
          <p:cNvSpPr/>
          <p:nvPr/>
        </p:nvSpPr>
        <p:spPr>
          <a:xfrm>
            <a:off x="4879975" y="2725738"/>
            <a:ext cx="1230313" cy="1093787"/>
          </a:xfrm>
          <a:custGeom>
            <a:avLst/>
            <a:gdLst>
              <a:gd name="connsiteX0" fmla="*/ 119641 w 1230594"/>
              <a:gd name="connsiteY0" fmla="*/ 162371 h 1093862"/>
              <a:gd name="connsiteX1" fmla="*/ 572568 w 1230594"/>
              <a:gd name="connsiteY1" fmla="*/ 0 h 1093862"/>
              <a:gd name="connsiteX2" fmla="*/ 880216 w 1230594"/>
              <a:gd name="connsiteY2" fmla="*/ 34184 h 1093862"/>
              <a:gd name="connsiteX3" fmla="*/ 1230594 w 1230594"/>
              <a:gd name="connsiteY3" fmla="*/ 828942 h 1093862"/>
              <a:gd name="connsiteX4" fmla="*/ 948583 w 1230594"/>
              <a:gd name="connsiteY4" fmla="*/ 1093862 h 1093862"/>
              <a:gd name="connsiteX5" fmla="*/ 487110 w 1230594"/>
              <a:gd name="connsiteY5" fmla="*/ 1034042 h 1093862"/>
              <a:gd name="connsiteX6" fmla="*/ 0 w 1230594"/>
              <a:gd name="connsiteY6" fmla="*/ 726393 h 1093862"/>
              <a:gd name="connsiteX7" fmla="*/ 119641 w 1230594"/>
              <a:gd name="connsiteY7" fmla="*/ 162371 h 109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0594" h="1093862">
                <a:moveTo>
                  <a:pt x="119641" y="162371"/>
                </a:moveTo>
                <a:lnTo>
                  <a:pt x="572568" y="0"/>
                </a:lnTo>
                <a:lnTo>
                  <a:pt x="880216" y="34184"/>
                </a:lnTo>
                <a:lnTo>
                  <a:pt x="1230594" y="828942"/>
                </a:lnTo>
                <a:lnTo>
                  <a:pt x="948583" y="1093862"/>
                </a:lnTo>
                <a:lnTo>
                  <a:pt x="487110" y="1034042"/>
                </a:lnTo>
                <a:lnTo>
                  <a:pt x="0" y="726393"/>
                </a:lnTo>
                <a:lnTo>
                  <a:pt x="119641" y="162371"/>
                </a:lnTo>
                <a:close/>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1" name="ZoneTexte 20"/>
          <p:cNvSpPr txBox="1">
            <a:spLocks noChangeArrowheads="1"/>
          </p:cNvSpPr>
          <p:nvPr/>
        </p:nvSpPr>
        <p:spPr bwMode="auto">
          <a:xfrm>
            <a:off x="1346200" y="5351463"/>
            <a:ext cx="477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 </a:t>
            </a:r>
            <a:r>
              <a:rPr lang="fr-FR" altLang="fr-FR" sz="1400"/>
              <a:t>Amérique du Nord (EUA, Canada), la plupart des pays de l’UE, le Japon et l’Australie-NZ</a:t>
            </a:r>
          </a:p>
        </p:txBody>
      </p:sp>
      <p:sp>
        <p:nvSpPr>
          <p:cNvPr id="23" name="ZoneTexte 22"/>
          <p:cNvSpPr txBox="1">
            <a:spLocks noChangeArrowheads="1"/>
          </p:cNvSpPr>
          <p:nvPr/>
        </p:nvSpPr>
        <p:spPr bwMode="auto">
          <a:xfrm>
            <a:off x="1354138" y="5876925"/>
            <a:ext cx="49466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 </a:t>
            </a:r>
            <a:r>
              <a:rPr lang="fr-FR" altLang="fr-FR" sz="1400"/>
              <a:t>Des Nouveaux Industrialisés : d’Asie (Corée du Sud, Singapour), Israël, des pays de  l’Amérique du Sud (Argentine, Chili)</a:t>
            </a:r>
          </a:p>
        </p:txBody>
      </p:sp>
      <p:sp>
        <p:nvSpPr>
          <p:cNvPr id="24" name="ZoneTexte 23"/>
          <p:cNvSpPr txBox="1">
            <a:spLocks noChangeArrowheads="1"/>
          </p:cNvSpPr>
          <p:nvPr/>
        </p:nvSpPr>
        <p:spPr bwMode="auto">
          <a:xfrm>
            <a:off x="1346200" y="6457950"/>
            <a:ext cx="5170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t>- </a:t>
            </a:r>
            <a:r>
              <a:rPr lang="fr-FR" altLang="fr-FR" sz="1400"/>
              <a:t>Des états exportateurs d’hydrocarbures : les Emirats Arabes Unis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par>
                                <p:cTn id="34" presetID="16" presetClass="entr" presetSubtype="21"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arn(inVertical)">
                                      <p:cBhvr>
                                        <p:cTn id="36" dur="500"/>
                                        <p:tgtEl>
                                          <p:spTgt spid="2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5" grpId="0" animBg="1"/>
      <p:bldP spid="16" grpId="0" animBg="1"/>
      <p:bldP spid="17" grpId="0" animBg="1"/>
      <p:bldP spid="18" grpId="0" animBg="1"/>
      <p:bldP spid="19" grpId="0" animBg="1"/>
      <p:bldP spid="21"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G:\TSTMG\Géographie\doc 4 page 1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115888"/>
            <a:ext cx="4722812"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ZoneTexte 2"/>
          <p:cNvSpPr txBox="1">
            <a:spLocks noChangeArrowheads="1"/>
          </p:cNvSpPr>
          <p:nvPr/>
        </p:nvSpPr>
        <p:spPr bwMode="auto">
          <a:xfrm>
            <a:off x="4932363" y="0"/>
            <a:ext cx="1206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149</a:t>
            </a:r>
          </a:p>
        </p:txBody>
      </p:sp>
      <p:pic>
        <p:nvPicPr>
          <p:cNvPr id="14340" name="Picture 4" descr="G:\TSTMG\Géographie\q°page 1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963" y="369888"/>
            <a:ext cx="2713037"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484938" y="2492375"/>
            <a:ext cx="2678112" cy="504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 name="Forme libre 1"/>
          <p:cNvSpPr/>
          <p:nvPr/>
        </p:nvSpPr>
        <p:spPr>
          <a:xfrm>
            <a:off x="160338" y="2068513"/>
            <a:ext cx="4572000" cy="1154112"/>
          </a:xfrm>
          <a:custGeom>
            <a:avLst/>
            <a:gdLst>
              <a:gd name="connsiteX0" fmla="*/ 8878 w 4572000"/>
              <a:gd name="connsiteY0" fmla="*/ 0 h 1154097"/>
              <a:gd name="connsiteX1" fmla="*/ 4572000 w 4572000"/>
              <a:gd name="connsiteY1" fmla="*/ 17755 h 1154097"/>
              <a:gd name="connsiteX2" fmla="*/ 4563122 w 4572000"/>
              <a:gd name="connsiteY2" fmla="*/ 905522 h 1154097"/>
              <a:gd name="connsiteX3" fmla="*/ 3533313 w 4572000"/>
              <a:gd name="connsiteY3" fmla="*/ 905522 h 1154097"/>
              <a:gd name="connsiteX4" fmla="*/ 3542190 w 4572000"/>
              <a:gd name="connsiteY4" fmla="*/ 1136342 h 1154097"/>
              <a:gd name="connsiteX5" fmla="*/ 97654 w 4572000"/>
              <a:gd name="connsiteY5" fmla="*/ 1154097 h 1154097"/>
              <a:gd name="connsiteX6" fmla="*/ 0 w 4572000"/>
              <a:gd name="connsiteY6" fmla="*/ 1145220 h 1154097"/>
              <a:gd name="connsiteX7" fmla="*/ 8878 w 4572000"/>
              <a:gd name="connsiteY7" fmla="*/ 0 h 11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1154097">
                <a:moveTo>
                  <a:pt x="8878" y="0"/>
                </a:moveTo>
                <a:lnTo>
                  <a:pt x="4572000" y="17755"/>
                </a:lnTo>
                <a:cubicBezTo>
                  <a:pt x="4569041" y="313677"/>
                  <a:pt x="4566081" y="609600"/>
                  <a:pt x="4563122" y="905522"/>
                </a:cubicBezTo>
                <a:lnTo>
                  <a:pt x="3533313" y="905522"/>
                </a:lnTo>
                <a:lnTo>
                  <a:pt x="3542190" y="1136342"/>
                </a:lnTo>
                <a:lnTo>
                  <a:pt x="97654" y="1154097"/>
                </a:lnTo>
                <a:lnTo>
                  <a:pt x="0" y="1145220"/>
                </a:lnTo>
                <a:cubicBezTo>
                  <a:pt x="2959" y="763480"/>
                  <a:pt x="5919" y="381740"/>
                  <a:pt x="8878" y="0"/>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7" name="Connecteur droit 6"/>
          <p:cNvCxnSpPr/>
          <p:nvPr/>
        </p:nvCxnSpPr>
        <p:spPr>
          <a:xfrm>
            <a:off x="2446338" y="3716338"/>
            <a:ext cx="2286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250825" y="3933825"/>
            <a:ext cx="4481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233363" y="4159250"/>
            <a:ext cx="44799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279400" y="4437063"/>
            <a:ext cx="6921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ZoneTexte 14"/>
          <p:cNvSpPr txBox="1">
            <a:spLocks noChangeArrowheads="1"/>
          </p:cNvSpPr>
          <p:nvPr/>
        </p:nvSpPr>
        <p:spPr bwMode="auto">
          <a:xfrm>
            <a:off x="4759325" y="4508500"/>
            <a:ext cx="399732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 mal-développement cumule des retards de développement (absence de couverture sociale et de système de retraite, défaillances des système de santé et éducatifs, travail des enfants, pas d’accès à l’eau potable et à l’électricité). </a:t>
            </a:r>
          </a:p>
        </p:txBody>
      </p:sp>
      <p:sp>
        <p:nvSpPr>
          <p:cNvPr id="16" name="ZoneTexte 15"/>
          <p:cNvSpPr txBox="1">
            <a:spLocks noChangeArrowheads="1"/>
          </p:cNvSpPr>
          <p:nvPr/>
        </p:nvSpPr>
        <p:spPr bwMode="auto">
          <a:xfrm>
            <a:off x="4770438" y="6092825"/>
            <a:ext cx="3997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Les premiers pays touchés sont les pays d’Afrique Subsaharienne et d’Asie du Sud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par>
                                <p:cTn id="25" presetID="22" presetClass="entr" presetSubtype="8"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TSTMG\Géographie\Mondialis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15888"/>
            <a:ext cx="33337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E:\TSTMG\Géographie\Intégration-Marginalis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63" y="2205038"/>
            <a:ext cx="30575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ZoneTexte 1"/>
          <p:cNvSpPr txBox="1">
            <a:spLocks noChangeArrowheads="1"/>
          </p:cNvSpPr>
          <p:nvPr/>
        </p:nvSpPr>
        <p:spPr bwMode="auto">
          <a:xfrm>
            <a:off x="0" y="115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Territoires et mondialisation </a:t>
            </a:r>
          </a:p>
        </p:txBody>
      </p:sp>
      <p:pic>
        <p:nvPicPr>
          <p:cNvPr id="16387" name="Picture 2" descr="G:\TSTMG\Géographie\mond° page 1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92150"/>
            <a:ext cx="7027863"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ZoneTexte 3"/>
          <p:cNvSpPr txBox="1">
            <a:spLocks noChangeArrowheads="1"/>
          </p:cNvSpPr>
          <p:nvPr/>
        </p:nvSpPr>
        <p:spPr bwMode="auto">
          <a:xfrm>
            <a:off x="395288" y="1557338"/>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L’espace mondialisé : des territoires hiérarchisés </a:t>
            </a:r>
          </a:p>
        </p:txBody>
      </p:sp>
      <p:sp>
        <p:nvSpPr>
          <p:cNvPr id="5" name="ZoneTexte 4"/>
          <p:cNvSpPr txBox="1">
            <a:spLocks noChangeArrowheads="1"/>
          </p:cNvSpPr>
          <p:nvPr/>
        </p:nvSpPr>
        <p:spPr bwMode="auto">
          <a:xfrm>
            <a:off x="6732588" y="2005013"/>
            <a:ext cx="1755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150-151</a:t>
            </a:r>
          </a:p>
        </p:txBody>
      </p:sp>
      <p:sp>
        <p:nvSpPr>
          <p:cNvPr id="6" name="ZoneTexte 5"/>
          <p:cNvSpPr txBox="1">
            <a:spLocks noChangeArrowheads="1"/>
          </p:cNvSpPr>
          <p:nvPr/>
        </p:nvSpPr>
        <p:spPr bwMode="auto">
          <a:xfrm>
            <a:off x="395288" y="1989138"/>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B. Les territoires intégrés dans la mondialisation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G:\TSTMG\Géographie\doc.5 page 1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0"/>
            <a:ext cx="6408738"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ZoneTexte 2"/>
          <p:cNvSpPr txBox="1">
            <a:spLocks noChangeArrowheads="1"/>
          </p:cNvSpPr>
          <p:nvPr/>
        </p:nvSpPr>
        <p:spPr bwMode="auto">
          <a:xfrm>
            <a:off x="6372225" y="-6350"/>
            <a:ext cx="1206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150</a:t>
            </a:r>
          </a:p>
        </p:txBody>
      </p:sp>
      <p:pic>
        <p:nvPicPr>
          <p:cNvPr id="17412" name="Picture 3" descr="G:\TSTMG\Géographie\q°page 1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4713288"/>
            <a:ext cx="5472113" cy="21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66688" y="5013325"/>
            <a:ext cx="5268912" cy="5032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6146" name="Picture 2" descr="E:\TSTMG\Géographie\Aires de puissanc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4826000"/>
            <a:ext cx="300037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a:spLocks noChangeArrowheads="1"/>
          </p:cNvSpPr>
          <p:nvPr/>
        </p:nvSpPr>
        <p:spPr bwMode="auto">
          <a:xfrm>
            <a:off x="6372225" y="620713"/>
            <a:ext cx="27717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Les dix premières places boursières sont centrées sur 3 aires de puissance (Amérique du Nord, Europe occidentale, Asie orientale) et génèrent des flux de capitaux permanents (24h/24). </a:t>
            </a:r>
          </a:p>
        </p:txBody>
      </p:sp>
      <p:sp>
        <p:nvSpPr>
          <p:cNvPr id="8" name="Rectangle 7"/>
          <p:cNvSpPr/>
          <p:nvPr/>
        </p:nvSpPr>
        <p:spPr>
          <a:xfrm>
            <a:off x="3733800" y="2744788"/>
            <a:ext cx="2638425" cy="1260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ZoneTexte 1"/>
          <p:cNvSpPr txBox="1">
            <a:spLocks noChangeArrowheads="1"/>
          </p:cNvSpPr>
          <p:nvPr/>
        </p:nvSpPr>
        <p:spPr bwMode="auto">
          <a:xfrm>
            <a:off x="7812088" y="12700"/>
            <a:ext cx="1206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150</a:t>
            </a:r>
          </a:p>
        </p:txBody>
      </p:sp>
      <p:pic>
        <p:nvPicPr>
          <p:cNvPr id="18435" name="Picture 2" descr="G:\TSTMG\Géographie\doc.6 page 1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231775"/>
            <a:ext cx="7727951" cy="442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3" descr="G:\TSTMG\Géographie\q°page 1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4713288"/>
            <a:ext cx="5472113" cy="21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73038" y="5516563"/>
            <a:ext cx="5268912" cy="4333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5"/>
          <p:cNvSpPr txBox="1">
            <a:spLocks noChangeArrowheads="1"/>
          </p:cNvSpPr>
          <p:nvPr/>
        </p:nvSpPr>
        <p:spPr bwMode="auto">
          <a:xfrm>
            <a:off x="5940425" y="4608513"/>
            <a:ext cx="27717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 nombre de brevets est un indicateur de puissance économique puisqu’ils sont centrés sur l’innovation avec dans l’ordre l’Union européenne, les Etats-Unis et le Japon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G:\TSTMG\Géographie\doc.7 page 1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7463"/>
            <a:ext cx="5768975"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ZoneTexte 2"/>
          <p:cNvSpPr txBox="1">
            <a:spLocks noChangeArrowheads="1"/>
          </p:cNvSpPr>
          <p:nvPr/>
        </p:nvSpPr>
        <p:spPr bwMode="auto">
          <a:xfrm>
            <a:off x="5940425" y="12700"/>
            <a:ext cx="1206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151</a:t>
            </a:r>
          </a:p>
        </p:txBody>
      </p:sp>
      <p:pic>
        <p:nvPicPr>
          <p:cNvPr id="19460" name="Picture 3" descr="G:\TSTMG\Géographie\doc.8 page 1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7188" y="2997200"/>
            <a:ext cx="3706812"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3" descr="G:\TSTMG\Géographie\q°page 15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4713288"/>
            <a:ext cx="5256213"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38113" y="5876925"/>
            <a:ext cx="5226050" cy="360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1588" y="17463"/>
            <a:ext cx="5221288" cy="34829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ZoneTexte 7"/>
          <p:cNvSpPr txBox="1">
            <a:spLocks noChangeArrowheads="1"/>
          </p:cNvSpPr>
          <p:nvPr/>
        </p:nvSpPr>
        <p:spPr bwMode="auto">
          <a:xfrm>
            <a:off x="12700" y="3573463"/>
            <a:ext cx="5207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dirty="0"/>
              <a:t>Une activité des territoires intégrés à la </a:t>
            </a:r>
            <a:r>
              <a:rPr lang="fr-FR" altLang="fr-FR" sz="1600" dirty="0" err="1"/>
              <a:t>mond</a:t>
            </a:r>
            <a:r>
              <a:rPr lang="fr-FR" altLang="fr-FR" sz="1600" dirty="0"/>
              <a:t>° est le tourisme international avec la station balnéaire de Cancun (Mexique), reliée par de nombreuses </a:t>
            </a:r>
            <a:r>
              <a:rPr lang="fr-FR" altLang="fr-FR" sz="1600" dirty="0" smtClean="0"/>
              <a:t>lignes aériennes </a:t>
            </a:r>
            <a:r>
              <a:rPr lang="fr-FR" altLang="fr-FR" sz="1600" dirty="0"/>
              <a:t>(Am </a:t>
            </a:r>
            <a:r>
              <a:rPr lang="fr-FR" altLang="fr-FR" sz="1600" dirty="0" err="1"/>
              <a:t>Nd</a:t>
            </a:r>
            <a:r>
              <a:rPr lang="fr-FR" altLang="fr-FR" sz="1600" dirty="0"/>
              <a:t>)</a:t>
            </a:r>
          </a:p>
        </p:txBody>
      </p:sp>
      <p:sp>
        <p:nvSpPr>
          <p:cNvPr id="9" name="Rectangle 8"/>
          <p:cNvSpPr/>
          <p:nvPr/>
        </p:nvSpPr>
        <p:spPr>
          <a:xfrm>
            <a:off x="5508625" y="2997200"/>
            <a:ext cx="3635375" cy="38052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ZoneTexte 9"/>
          <p:cNvSpPr txBox="1">
            <a:spLocks noChangeArrowheads="1"/>
          </p:cNvSpPr>
          <p:nvPr/>
        </p:nvSpPr>
        <p:spPr bwMode="auto">
          <a:xfrm>
            <a:off x="5876925" y="692150"/>
            <a:ext cx="32702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La production automobile est un facteur d’intégration à la mondialisation. La filiale du groupe américain General Motors, n°1 mondial du secteur, a été installée une automobile dans l’ex-RDA pour bénéficier des aides publiques et coûts avantageux de main d’oeuvre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TSTMG\Géographie\doc.5 page 1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0"/>
            <a:ext cx="6408738"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ZoneTexte 2"/>
          <p:cNvSpPr txBox="1">
            <a:spLocks noChangeArrowheads="1"/>
          </p:cNvSpPr>
          <p:nvPr/>
        </p:nvSpPr>
        <p:spPr bwMode="auto">
          <a:xfrm>
            <a:off x="6372225" y="-6350"/>
            <a:ext cx="2016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150-151</a:t>
            </a:r>
          </a:p>
        </p:txBody>
      </p:sp>
      <p:pic>
        <p:nvPicPr>
          <p:cNvPr id="20484" name="Picture 3" descr="G:\TSTMG\Géographie\q°page 1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4713288"/>
            <a:ext cx="5472113" cy="21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66688" y="6308725"/>
            <a:ext cx="5268912" cy="504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20486" name="Picture 2" descr="G:\TSTMG\Géographie\doc.9 page 15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531813"/>
            <a:ext cx="2632075"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Connecteur droit 6"/>
          <p:cNvCxnSpPr/>
          <p:nvPr/>
        </p:nvCxnSpPr>
        <p:spPr>
          <a:xfrm>
            <a:off x="6616700" y="1268413"/>
            <a:ext cx="2286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6516688" y="1412875"/>
            <a:ext cx="18716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7170" name="Picture 2" descr="E:\TSTMG\Géographie\Mégalopol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4388" y="5003800"/>
            <a:ext cx="311467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descr="E:\TSTMG\Géographie\Villes mondial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5338" y="4992688"/>
            <a:ext cx="30099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Connecteur droit 16"/>
          <p:cNvCxnSpPr/>
          <p:nvPr/>
        </p:nvCxnSpPr>
        <p:spPr>
          <a:xfrm>
            <a:off x="8101013" y="1412875"/>
            <a:ext cx="9080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6516688" y="1628775"/>
            <a:ext cx="238601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6516688" y="1773238"/>
            <a:ext cx="24923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6513513" y="1925638"/>
            <a:ext cx="24939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6584950" y="2141538"/>
            <a:ext cx="2387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6513513" y="2286000"/>
            <a:ext cx="24939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6532563" y="2473325"/>
            <a:ext cx="24939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6584950" y="2665413"/>
            <a:ext cx="2387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6513513" y="2809875"/>
            <a:ext cx="24939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6532563" y="2997200"/>
            <a:ext cx="24939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ZoneTexte 11"/>
          <p:cNvSpPr txBox="1">
            <a:spLocks noChangeArrowheads="1"/>
          </p:cNvSpPr>
          <p:nvPr/>
        </p:nvSpPr>
        <p:spPr bwMode="auto">
          <a:xfrm>
            <a:off x="5580063" y="4829175"/>
            <a:ext cx="3446462" cy="206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Certaines villes mondiales s’affirment au sein de grandes régions urbaines (New York, Londres, Tokyo, Paris). Les composantes principales de ces villes sont la Bourse, les sièges sociaux de FTN, des grandes universités, des gares internationales, des aéroports, les musées, la diversité multiethnique.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7170"/>
                                        </p:tgtEl>
                                        <p:attrNameLst>
                                          <p:attrName>style.visibility</p:attrName>
                                        </p:attrNameLst>
                                      </p:cBhvr>
                                      <p:to>
                                        <p:strVal val="visible"/>
                                      </p:to>
                                    </p:set>
                                    <p:animEffect transition="in" filter="fade">
                                      <p:cBhvr>
                                        <p:cTn id="20" dur="500"/>
                                        <p:tgtEl>
                                          <p:spTgt spid="717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xit" presetSubtype="0" fill="hold" nodeType="clickEffect">
                                  <p:stCondLst>
                                    <p:cond delay="0"/>
                                  </p:stCondLst>
                                  <p:childTnLst>
                                    <p:animEffect transition="out" filter="fade">
                                      <p:cBhvr>
                                        <p:cTn id="24" dur="500"/>
                                        <p:tgtEl>
                                          <p:spTgt spid="7170"/>
                                        </p:tgtEl>
                                      </p:cBhvr>
                                    </p:animEffect>
                                    <p:set>
                                      <p:cBhvr>
                                        <p:cTn id="25" dur="1" fill="hold">
                                          <p:stCondLst>
                                            <p:cond delay="499"/>
                                          </p:stCondLst>
                                        </p:cTn>
                                        <p:tgtEl>
                                          <p:spTgt spid="7170"/>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childTnLst>
                          </p:cTn>
                        </p:par>
                        <p:par>
                          <p:cTn id="32" fill="hold" nodeType="afterGroup">
                            <p:stCondLst>
                              <p:cond delay="500"/>
                            </p:stCondLst>
                            <p:childTnLst>
                              <p:par>
                                <p:cTn id="33" presetID="10" presetClass="entr" presetSubtype="0" fill="hold" nodeType="afterEffect">
                                  <p:stCondLst>
                                    <p:cond delay="0"/>
                                  </p:stCondLst>
                                  <p:childTnLst>
                                    <p:set>
                                      <p:cBhvr>
                                        <p:cTn id="34" dur="1" fill="hold">
                                          <p:stCondLst>
                                            <p:cond delay="0"/>
                                          </p:stCondLst>
                                        </p:cTn>
                                        <p:tgtEl>
                                          <p:spTgt spid="7171"/>
                                        </p:tgtEl>
                                        <p:attrNameLst>
                                          <p:attrName>style.visibility</p:attrName>
                                        </p:attrNameLst>
                                      </p:cBhvr>
                                      <p:to>
                                        <p:strVal val="visible"/>
                                      </p:to>
                                    </p:set>
                                    <p:animEffect transition="in" filter="fade">
                                      <p:cBhvr>
                                        <p:cTn id="35" dur="500"/>
                                        <p:tgtEl>
                                          <p:spTgt spid="7171"/>
                                        </p:tgtEl>
                                      </p:cBhvr>
                                    </p:animEffect>
                                  </p:childTnLst>
                                </p:cTn>
                              </p:par>
                              <p:par>
                                <p:cTn id="36" presetID="22" presetClass="entr" presetSubtype="8"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par>
                                <p:cTn id="42" presetID="22" presetClass="entr" presetSubtype="8"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par>
                                <p:cTn id="45" presetID="22" presetClass="entr" presetSubtype="8"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par>
                                <p:cTn id="48" presetID="22" presetClass="entr" presetSubtype="8"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par>
                                <p:cTn id="51" presetID="22" presetClass="entr" presetSubtype="8"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par>
                                <p:cTn id="54" presetID="2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left)">
                                      <p:cBhvr>
                                        <p:cTn id="56" dur="500"/>
                                        <p:tgtEl>
                                          <p:spTgt spid="27"/>
                                        </p:tgtEl>
                                      </p:cBhvr>
                                    </p:animEffect>
                                  </p:childTnLst>
                                </p:cTn>
                              </p:par>
                              <p:par>
                                <p:cTn id="57" presetID="22" presetClass="entr" presetSubtype="8"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par>
                                <p:cTn id="60" presetID="22" presetClass="entr" presetSubtype="8" fill="hold"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500"/>
                                        <p:tgtEl>
                                          <p:spTgt spid="29"/>
                                        </p:tgtEl>
                                      </p:cBhvr>
                                    </p:animEffect>
                                  </p:childTnLst>
                                </p:cTn>
                              </p:par>
                              <p:par>
                                <p:cTn id="63" presetID="22" presetClass="entr" presetSubtype="8"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ZoneTexte 1"/>
          <p:cNvSpPr txBox="1">
            <a:spLocks noChangeArrowheads="1"/>
          </p:cNvSpPr>
          <p:nvPr/>
        </p:nvSpPr>
        <p:spPr bwMode="auto">
          <a:xfrm>
            <a:off x="0" y="115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Territoires et mondialisation </a:t>
            </a:r>
          </a:p>
        </p:txBody>
      </p:sp>
      <p:pic>
        <p:nvPicPr>
          <p:cNvPr id="21507" name="Picture 2" descr="G:\TSTMG\Géographie\mond° page 1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92150"/>
            <a:ext cx="7027863"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ZoneTexte 3"/>
          <p:cNvSpPr txBox="1">
            <a:spLocks noChangeArrowheads="1"/>
          </p:cNvSpPr>
          <p:nvPr/>
        </p:nvSpPr>
        <p:spPr bwMode="auto">
          <a:xfrm>
            <a:off x="395288" y="1557338"/>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L’espace mondialisé : des territoires hiérarchisés </a:t>
            </a:r>
          </a:p>
        </p:txBody>
      </p:sp>
      <p:sp>
        <p:nvSpPr>
          <p:cNvPr id="5" name="ZoneTexte 4"/>
          <p:cNvSpPr txBox="1">
            <a:spLocks noChangeArrowheads="1"/>
          </p:cNvSpPr>
          <p:nvPr/>
        </p:nvSpPr>
        <p:spPr bwMode="auto">
          <a:xfrm>
            <a:off x="6572250" y="2357438"/>
            <a:ext cx="1757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152-153</a:t>
            </a:r>
          </a:p>
        </p:txBody>
      </p:sp>
      <p:sp>
        <p:nvSpPr>
          <p:cNvPr id="21510" name="ZoneTexte 5"/>
          <p:cNvSpPr txBox="1">
            <a:spLocks noChangeArrowheads="1"/>
          </p:cNvSpPr>
          <p:nvPr/>
        </p:nvSpPr>
        <p:spPr bwMode="auto">
          <a:xfrm>
            <a:off x="395288" y="1989138"/>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B. Les territoires intégrés dans la mondialisation </a:t>
            </a:r>
          </a:p>
        </p:txBody>
      </p:sp>
      <p:sp>
        <p:nvSpPr>
          <p:cNvPr id="7" name="ZoneTexte 6"/>
          <p:cNvSpPr txBox="1">
            <a:spLocks noChangeArrowheads="1"/>
          </p:cNvSpPr>
          <p:nvPr/>
        </p:nvSpPr>
        <p:spPr bwMode="auto">
          <a:xfrm>
            <a:off x="428625" y="2428875"/>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C. Les territoires émergents et marginalisés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82612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652463"/>
            <a:ext cx="3429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786438" y="1000125"/>
            <a:ext cx="3357562" cy="5715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6" name="Connecteur droit 5"/>
          <p:cNvCxnSpPr/>
          <p:nvPr/>
        </p:nvCxnSpPr>
        <p:spPr>
          <a:xfrm>
            <a:off x="2268538" y="3209925"/>
            <a:ext cx="5857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144463" y="3367088"/>
            <a:ext cx="27098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144463" y="3563938"/>
            <a:ext cx="187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1935163" y="4033838"/>
            <a:ext cx="9191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44463" y="4156075"/>
            <a:ext cx="27098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68263" y="4273550"/>
            <a:ext cx="27860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4687888" y="955675"/>
            <a:ext cx="1066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3271838" y="1079500"/>
            <a:ext cx="24828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3232150" y="1266825"/>
            <a:ext cx="2554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3200400" y="1417638"/>
            <a:ext cx="2554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3235325" y="1516063"/>
            <a:ext cx="248443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3303588" y="1703388"/>
            <a:ext cx="25542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3271838" y="1854200"/>
            <a:ext cx="25542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3271838" y="2006600"/>
            <a:ext cx="25542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2913063" y="3367088"/>
            <a:ext cx="2873375" cy="9064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0" name="Rectangle 39"/>
          <p:cNvSpPr/>
          <p:nvPr/>
        </p:nvSpPr>
        <p:spPr>
          <a:xfrm>
            <a:off x="2395538" y="2460625"/>
            <a:ext cx="804862" cy="3000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1" name="ZoneTexte 40"/>
          <p:cNvSpPr txBox="1">
            <a:spLocks noChangeArrowheads="1"/>
          </p:cNvSpPr>
          <p:nvPr/>
        </p:nvSpPr>
        <p:spPr bwMode="auto">
          <a:xfrm>
            <a:off x="5876925" y="2789238"/>
            <a:ext cx="32702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La plupart des territoires émergents se caractérisent par des taux de croissance économique très supérieures à moyenne mondiale. Depuis 2010, la Chine est devenue la 2</a:t>
            </a:r>
            <a:r>
              <a:rPr lang="fr-FR" altLang="fr-FR" sz="1600" baseline="30000"/>
              <a:t>e</a:t>
            </a:r>
            <a:r>
              <a:rPr lang="fr-FR" altLang="fr-FR" sz="1600"/>
              <a:t> puissance économique mondiale, désormais intégrée aux BRICS. </a:t>
            </a:r>
          </a:p>
        </p:txBody>
      </p:sp>
      <p:pic>
        <p:nvPicPr>
          <p:cNvPr id="8194" name="Picture 2" descr="E:\TSTMG\Géographie\Croissance économiqu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88" y="4584700"/>
            <a:ext cx="307657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ZoneTexte 42"/>
          <p:cNvSpPr txBox="1">
            <a:spLocks noChangeArrowheads="1"/>
          </p:cNvSpPr>
          <p:nvPr/>
        </p:nvSpPr>
        <p:spPr bwMode="auto">
          <a:xfrm>
            <a:off x="5857875" y="4605338"/>
            <a:ext cx="32686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La facteur clé du développement est le secteur secondaire sans toutefois négligé le secteur agricole pour le Brésil ni le tourisme pour la Tunisie.</a:t>
            </a:r>
          </a:p>
        </p:txBody>
      </p:sp>
      <p:pic>
        <p:nvPicPr>
          <p:cNvPr id="81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8" y="5480050"/>
            <a:ext cx="33051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22" presetClass="entr" presetSubtype="8"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par>
                                <p:cTn id="25" presetID="22" presetClass="entr" presetSubtype="8"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par>
                                <p:cTn id="28" presetID="22" presetClass="entr" presetSubtype="8"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8"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par>
                                <p:cTn id="34" presetID="22" presetClass="entr" presetSubtype="8"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par>
                                <p:cTn id="37" presetID="22" presetClass="entr" presetSubtype="8"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par>
                                <p:cTn id="40" presetID="22" presetClass="entr" presetSubtype="8"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par>
                                <p:cTn id="43" presetID="22" presetClass="entr" presetSubtype="8"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left)">
                                      <p:cBhvr>
                                        <p:cTn id="45" dur="500"/>
                                        <p:tgtEl>
                                          <p:spTgt spid="36"/>
                                        </p:tgtEl>
                                      </p:cBhvr>
                                    </p:animEffect>
                                  </p:childTnLst>
                                </p:cTn>
                              </p:par>
                              <p:par>
                                <p:cTn id="46" presetID="22" presetClass="entr" presetSubtype="8"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left)">
                                      <p:cBhvr>
                                        <p:cTn id="48" dur="500"/>
                                        <p:tgtEl>
                                          <p:spTgt spid="37"/>
                                        </p:tgtEl>
                                      </p:cBhvr>
                                    </p:animEffect>
                                  </p:childTnLst>
                                </p:cTn>
                              </p:par>
                              <p:par>
                                <p:cTn id="49" presetID="22" presetClass="entr" presetSubtype="8"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barn(inVertical)">
                                      <p:cBhvr>
                                        <p:cTn id="54" dur="500"/>
                                        <p:tgtEl>
                                          <p:spTgt spid="4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0" presetClass="entr" presetSubtype="0" fill="hold" nodeType="clickEffect">
                                  <p:stCondLst>
                                    <p:cond delay="0"/>
                                  </p:stCondLst>
                                  <p:childTnLst>
                                    <p:set>
                                      <p:cBhvr>
                                        <p:cTn id="62" dur="1" fill="hold">
                                          <p:stCondLst>
                                            <p:cond delay="0"/>
                                          </p:stCondLst>
                                        </p:cTn>
                                        <p:tgtEl>
                                          <p:spTgt spid="8194"/>
                                        </p:tgtEl>
                                        <p:attrNameLst>
                                          <p:attrName>style.visibility</p:attrName>
                                        </p:attrNameLst>
                                      </p:cBhvr>
                                      <p:to>
                                        <p:strVal val="visible"/>
                                      </p:to>
                                    </p:set>
                                    <p:animEffect transition="in" filter="fade">
                                      <p:cBhvr>
                                        <p:cTn id="63" dur="500"/>
                                        <p:tgtEl>
                                          <p:spTgt spid="8194"/>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6" presetClass="entr" presetSubtype="26" fill="hold" grpId="0" nodeType="click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barn(inHorizontal)">
                                      <p:cBhvr>
                                        <p:cTn id="68" dur="500"/>
                                        <p:tgtEl>
                                          <p:spTgt spid="30"/>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8195"/>
                                        </p:tgtEl>
                                        <p:attrNameLst>
                                          <p:attrName>style.visibility</p:attrName>
                                        </p:attrNameLst>
                                      </p:cBhvr>
                                      <p:to>
                                        <p:strVal val="visible"/>
                                      </p:to>
                                    </p:set>
                                    <p:animEffect transition="in" filter="fade">
                                      <p:cBhvr>
                                        <p:cTn id="7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animBg="1"/>
      <p:bldP spid="40" grpId="0" animBg="1"/>
      <p:bldP spid="41"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TSTMG\Géographie\Doc.11 page 1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758113"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698500"/>
            <a:ext cx="488156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143375" y="2000250"/>
            <a:ext cx="4143375" cy="428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 name="Ellipse 1"/>
          <p:cNvSpPr/>
          <p:nvPr/>
        </p:nvSpPr>
        <p:spPr>
          <a:xfrm>
            <a:off x="1376363" y="195263"/>
            <a:ext cx="1047750" cy="369252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5"/>
          <p:cNvSpPr txBox="1">
            <a:spLocks noChangeArrowheads="1"/>
          </p:cNvSpPr>
          <p:nvPr/>
        </p:nvSpPr>
        <p:spPr bwMode="auto">
          <a:xfrm>
            <a:off x="0" y="4667250"/>
            <a:ext cx="91265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L’émergence économique de Dubaï se manifeste par la verticalité du centre des affaires (CBD : Central Business District) </a:t>
            </a:r>
          </a:p>
        </p:txBody>
      </p:sp>
      <p:sp>
        <p:nvSpPr>
          <p:cNvPr id="23559" name="ZoneTexte 2"/>
          <p:cNvSpPr txBox="1">
            <a:spLocks noChangeArrowheads="1"/>
          </p:cNvSpPr>
          <p:nvPr/>
        </p:nvSpPr>
        <p:spPr bwMode="auto">
          <a:xfrm>
            <a:off x="79375" y="5407025"/>
            <a:ext cx="9047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hlinkClick r:id="rId4"/>
              </a:rPr>
              <a:t>http://www.tv5monde.com/TV5Site/publication/galerie-187-8-Les_gratte_ciel.htm</a:t>
            </a:r>
            <a:endParaRPr lang="fr-FR" altLang="fr-FR"/>
          </a:p>
          <a:p>
            <a:pPr eaLnBrk="1" hangingPunct="1"/>
            <a:endParaRPr lang="fr-FR" altLang="fr-FR"/>
          </a:p>
        </p:txBody>
      </p:sp>
      <p:sp>
        <p:nvSpPr>
          <p:cNvPr id="3" name="ZoneTexte 2"/>
          <p:cNvSpPr txBox="1">
            <a:spLocks noChangeArrowheads="1"/>
          </p:cNvSpPr>
          <p:nvPr/>
        </p:nvSpPr>
        <p:spPr bwMode="auto">
          <a:xfrm>
            <a:off x="79375" y="6053138"/>
            <a:ext cx="84042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sz="1600" b="1"/>
              <a:t>Une cinquantaine de pays sont des territoires marginalisés , peu intégrés à la mondialisation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55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6" grpId="0"/>
      <p:bldP spid="23559"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406775" cy="56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6313" y="0"/>
            <a:ext cx="4070350"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2574925"/>
            <a:ext cx="4000500" cy="428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929188" y="1428750"/>
            <a:ext cx="3857625" cy="642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6" name="Connecteur droit 5"/>
          <p:cNvCxnSpPr/>
          <p:nvPr/>
        </p:nvCxnSpPr>
        <p:spPr>
          <a:xfrm>
            <a:off x="461963" y="868363"/>
            <a:ext cx="270351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355600" y="1055688"/>
            <a:ext cx="28098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355600" y="1270000"/>
            <a:ext cx="18669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93688" y="2098675"/>
            <a:ext cx="3011487" cy="1657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7" name="Rectangle 26"/>
          <p:cNvSpPr/>
          <p:nvPr/>
        </p:nvSpPr>
        <p:spPr>
          <a:xfrm>
            <a:off x="4929188" y="2530475"/>
            <a:ext cx="3857625" cy="43275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8" name="ZoneTexte 27"/>
          <p:cNvSpPr txBox="1">
            <a:spLocks noChangeArrowheads="1"/>
          </p:cNvSpPr>
          <p:nvPr/>
        </p:nvSpPr>
        <p:spPr bwMode="auto">
          <a:xfrm>
            <a:off x="68263" y="5319713"/>
            <a:ext cx="4405312"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Une cinquantaine d’Etats appartiennent aux PMA, pays les moins avancés, la plupart en Afrique Subharienne mais également en Asie du Sud. Caractérisques : Malnutrition et sous-alimentation, taux d’alphabétisation faible, manque d’accès  à l’eau potable.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arn(inVertical)">
                                      <p:cBhvr>
                                        <p:cTn id="24" dur="500"/>
                                        <p:tgtEl>
                                          <p:spTgt spid="2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6" grpId="0" animBg="1"/>
      <p:bldP spid="27" grpId="0" animBg="1"/>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ZoneTexte 1"/>
          <p:cNvSpPr txBox="1">
            <a:spLocks noChangeArrowheads="1"/>
          </p:cNvSpPr>
          <p:nvPr/>
        </p:nvSpPr>
        <p:spPr bwMode="auto">
          <a:xfrm>
            <a:off x="0" y="115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 Territoires et mondialisation </a:t>
            </a:r>
          </a:p>
        </p:txBody>
      </p:sp>
      <p:pic>
        <p:nvPicPr>
          <p:cNvPr id="25603" name="Picture 2" descr="G:\TSTMG\Géographie\mond° page 1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92150"/>
            <a:ext cx="7027863"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ZoneTexte 3"/>
          <p:cNvSpPr txBox="1">
            <a:spLocks noChangeArrowheads="1"/>
          </p:cNvSpPr>
          <p:nvPr/>
        </p:nvSpPr>
        <p:spPr bwMode="auto">
          <a:xfrm>
            <a:off x="395288" y="1557338"/>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L’espace mondialisé : des territoires hiérarchisés </a:t>
            </a:r>
          </a:p>
        </p:txBody>
      </p:sp>
      <p:sp>
        <p:nvSpPr>
          <p:cNvPr id="5" name="ZoneTexte 4"/>
          <p:cNvSpPr txBox="1">
            <a:spLocks noChangeArrowheads="1"/>
          </p:cNvSpPr>
          <p:nvPr/>
        </p:nvSpPr>
        <p:spPr bwMode="auto">
          <a:xfrm>
            <a:off x="6500813" y="2857500"/>
            <a:ext cx="1757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154-155</a:t>
            </a:r>
          </a:p>
        </p:txBody>
      </p:sp>
      <p:sp>
        <p:nvSpPr>
          <p:cNvPr id="25606" name="ZoneTexte 5"/>
          <p:cNvSpPr txBox="1">
            <a:spLocks noChangeArrowheads="1"/>
          </p:cNvSpPr>
          <p:nvPr/>
        </p:nvSpPr>
        <p:spPr bwMode="auto">
          <a:xfrm>
            <a:off x="395288" y="1989138"/>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B. Les territoires intégrés dans la mondialisation </a:t>
            </a:r>
          </a:p>
        </p:txBody>
      </p:sp>
      <p:sp>
        <p:nvSpPr>
          <p:cNvPr id="25607" name="ZoneTexte 6"/>
          <p:cNvSpPr txBox="1">
            <a:spLocks noChangeArrowheads="1"/>
          </p:cNvSpPr>
          <p:nvPr/>
        </p:nvSpPr>
        <p:spPr bwMode="auto">
          <a:xfrm>
            <a:off x="428625" y="2428875"/>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C. Les territoires émergents et marginalisés</a:t>
            </a:r>
          </a:p>
        </p:txBody>
      </p:sp>
      <p:sp>
        <p:nvSpPr>
          <p:cNvPr id="8" name="ZoneTexte 7"/>
          <p:cNvSpPr txBox="1">
            <a:spLocks noChangeArrowheads="1"/>
          </p:cNvSpPr>
          <p:nvPr/>
        </p:nvSpPr>
        <p:spPr bwMode="auto">
          <a:xfrm>
            <a:off x="428625" y="2857500"/>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D. Un monde qui change, une hiérarchie évolutive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E:\TSTMG\Géographie\q°page 1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5430838"/>
            <a:ext cx="47164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E:\TSTMG\Géographie\doc15a page 1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933825"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E:\TSTMG\Géographie\doc15b page 15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3284538"/>
            <a:ext cx="3914775"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427538" y="5622925"/>
            <a:ext cx="4537075" cy="3984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5"/>
          <p:cNvSpPr txBox="1">
            <a:spLocks noChangeArrowheads="1"/>
          </p:cNvSpPr>
          <p:nvPr/>
        </p:nvSpPr>
        <p:spPr bwMode="auto">
          <a:xfrm>
            <a:off x="4046538" y="331788"/>
            <a:ext cx="44053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L’aire de puissance de l’Asie orientale compte le plus grand nombre de nouvelles places financières. Les flux de capitaux s’y dirigent prioritairement. </a:t>
            </a:r>
          </a:p>
        </p:txBody>
      </p:sp>
      <p:sp>
        <p:nvSpPr>
          <p:cNvPr id="2" name="Forme libre 1"/>
          <p:cNvSpPr/>
          <p:nvPr/>
        </p:nvSpPr>
        <p:spPr>
          <a:xfrm>
            <a:off x="2335213" y="3319463"/>
            <a:ext cx="942975" cy="1730375"/>
          </a:xfrm>
          <a:custGeom>
            <a:avLst/>
            <a:gdLst>
              <a:gd name="connsiteX0" fmla="*/ 0 w 942535"/>
              <a:gd name="connsiteY0" fmla="*/ 211016 h 1730327"/>
              <a:gd name="connsiteX1" fmla="*/ 379828 w 942535"/>
              <a:gd name="connsiteY1" fmla="*/ 0 h 1730327"/>
              <a:gd name="connsiteX2" fmla="*/ 942535 w 942535"/>
              <a:gd name="connsiteY2" fmla="*/ 450167 h 1730327"/>
              <a:gd name="connsiteX3" fmla="*/ 942535 w 942535"/>
              <a:gd name="connsiteY3" fmla="*/ 1702191 h 1730327"/>
              <a:gd name="connsiteX4" fmla="*/ 464234 w 942535"/>
              <a:gd name="connsiteY4" fmla="*/ 1730327 h 1730327"/>
              <a:gd name="connsiteX5" fmla="*/ 225083 w 942535"/>
              <a:gd name="connsiteY5" fmla="*/ 1153551 h 1730327"/>
              <a:gd name="connsiteX6" fmla="*/ 0 w 942535"/>
              <a:gd name="connsiteY6" fmla="*/ 211016 h 1730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535" h="1730327">
                <a:moveTo>
                  <a:pt x="0" y="211016"/>
                </a:moveTo>
                <a:lnTo>
                  <a:pt x="379828" y="0"/>
                </a:lnTo>
                <a:lnTo>
                  <a:pt x="942535" y="450167"/>
                </a:lnTo>
                <a:lnTo>
                  <a:pt x="942535" y="1702191"/>
                </a:lnTo>
                <a:lnTo>
                  <a:pt x="464234" y="1730327"/>
                </a:lnTo>
                <a:lnTo>
                  <a:pt x="225083" y="1153551"/>
                </a:lnTo>
                <a:lnTo>
                  <a:pt x="0" y="211016"/>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E:\TSTMG\Géographie\doc16a page 1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84438"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E:\TSTMG\Géographie\doc16b page 1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549275"/>
            <a:ext cx="218757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2" descr="E:\TSTMG\Géographie\q°page 1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5430838"/>
            <a:ext cx="47164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443413" y="6021388"/>
            <a:ext cx="4537075" cy="2873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p:nvSpPr>
        <p:spPr>
          <a:xfrm>
            <a:off x="127000" y="549275"/>
            <a:ext cx="2212975" cy="29956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ZoneTexte 6"/>
          <p:cNvSpPr txBox="1">
            <a:spLocks noChangeArrowheads="1"/>
          </p:cNvSpPr>
          <p:nvPr/>
        </p:nvSpPr>
        <p:spPr bwMode="auto">
          <a:xfrm>
            <a:off x="4583113" y="530225"/>
            <a:ext cx="4405312"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50 Millions d’actifs arrivent chaque année sur le marché du travail mondiale. La pop° active aura doublé de 1980 à 2020 atteignant plus de 3, 6 Mds d’actifs prioritairement au Sud et plus de 60% pour le seul continent asiatique. Il est clair que la transition démographique doit être prise en compte pour expliquer les basculements du monde.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E:\TSTMG\Géographie\doc17 page 1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0"/>
            <a:ext cx="6619875"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descr="E:\TSTMG\Géographie\q°page 1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 y="4424363"/>
            <a:ext cx="471487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2225" y="5286375"/>
            <a:ext cx="4535488" cy="2873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2401888" y="268288"/>
            <a:ext cx="581025" cy="12096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Ellipse 5"/>
          <p:cNvSpPr/>
          <p:nvPr/>
        </p:nvSpPr>
        <p:spPr>
          <a:xfrm>
            <a:off x="3144838" y="1458913"/>
            <a:ext cx="582612" cy="7064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Ellipse 6"/>
          <p:cNvSpPr/>
          <p:nvPr/>
        </p:nvSpPr>
        <p:spPr>
          <a:xfrm>
            <a:off x="4470400" y="549275"/>
            <a:ext cx="582613" cy="11588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ZoneTexte 7"/>
          <p:cNvSpPr txBox="1">
            <a:spLocks noChangeArrowheads="1"/>
          </p:cNvSpPr>
          <p:nvPr/>
        </p:nvSpPr>
        <p:spPr bwMode="auto">
          <a:xfrm>
            <a:off x="4738688" y="4013200"/>
            <a:ext cx="44053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Les trois aires de puissance (EUA, Europe occ, Asie orientale) n’utilisent pas les mêmes figurés de surface</a:t>
            </a:r>
          </a:p>
        </p:txBody>
      </p:sp>
      <p:sp>
        <p:nvSpPr>
          <p:cNvPr id="9" name="Rectangle 8"/>
          <p:cNvSpPr/>
          <p:nvPr/>
        </p:nvSpPr>
        <p:spPr>
          <a:xfrm>
            <a:off x="0" y="0"/>
            <a:ext cx="1535113" cy="6969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ZoneTexte 9"/>
          <p:cNvSpPr txBox="1">
            <a:spLocks noChangeArrowheads="1"/>
          </p:cNvSpPr>
          <p:nvPr/>
        </p:nvSpPr>
        <p:spPr bwMode="auto">
          <a:xfrm>
            <a:off x="4738688" y="4743450"/>
            <a:ext cx="4405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Figurent en bleu les pôles en recul (EUA, Europe occ, Japon…)</a:t>
            </a:r>
          </a:p>
        </p:txBody>
      </p:sp>
      <p:sp>
        <p:nvSpPr>
          <p:cNvPr id="11" name="Rectangle 10"/>
          <p:cNvSpPr/>
          <p:nvPr/>
        </p:nvSpPr>
        <p:spPr>
          <a:xfrm>
            <a:off x="0" y="739775"/>
            <a:ext cx="1535113" cy="5222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2" name="ZoneTexte 11"/>
          <p:cNvSpPr txBox="1">
            <a:spLocks noChangeArrowheads="1"/>
          </p:cNvSpPr>
          <p:nvPr/>
        </p:nvSpPr>
        <p:spPr bwMode="auto">
          <a:xfrm>
            <a:off x="4738688" y="5308600"/>
            <a:ext cx="44053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Figurent en rouge-orange les grands pôles émergents surtout l’Inde et la Chine</a:t>
            </a:r>
          </a:p>
        </p:txBody>
      </p:sp>
      <p:sp>
        <p:nvSpPr>
          <p:cNvPr id="13" name="Rectangle 12"/>
          <p:cNvSpPr/>
          <p:nvPr/>
        </p:nvSpPr>
        <p:spPr>
          <a:xfrm>
            <a:off x="0" y="1862138"/>
            <a:ext cx="1535113" cy="73977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ZoneTexte 13"/>
          <p:cNvSpPr txBox="1">
            <a:spLocks noChangeArrowheads="1"/>
          </p:cNvSpPr>
          <p:nvPr/>
        </p:nvSpPr>
        <p:spPr bwMode="auto">
          <a:xfrm>
            <a:off x="4738688" y="5929313"/>
            <a:ext cx="44053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Les délocalisations industrielles expliquent leur décollage économique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Horizontal)">
                                      <p:cBhvr>
                                        <p:cTn id="12" dur="500"/>
                                        <p:tgtEl>
                                          <p:spTgt spid="7"/>
                                        </p:tgtEl>
                                      </p:cBhvr>
                                    </p:animEffect>
                                  </p:childTnLst>
                                </p:cTn>
                              </p:par>
                              <p:par>
                                <p:cTn id="13" presetID="16" presetClass="entr" presetSubtype="2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Horizontal)">
                                      <p:cBhvr>
                                        <p:cTn id="15" dur="500"/>
                                        <p:tgtEl>
                                          <p:spTgt spid="5"/>
                                        </p:tgtEl>
                                      </p:cBhvr>
                                    </p:animEffect>
                                  </p:childTnLst>
                                </p:cTn>
                              </p:par>
                              <p:par>
                                <p:cTn id="16" presetID="16" presetClass="entr" presetSubtype="2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Horizontal)">
                                      <p:cBhvr>
                                        <p:cTn id="18" dur="500"/>
                                        <p:tgtEl>
                                          <p:spTgt spid="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2000"/>
                                        <p:tgtEl>
                                          <p:spTgt spid="5"/>
                                        </p:tgtEl>
                                      </p:cBhvr>
                                    </p:animEffect>
                                    <p:set>
                                      <p:cBhvr>
                                        <p:cTn id="27" dur="1" fill="hold">
                                          <p:stCondLst>
                                            <p:cond delay="1999"/>
                                          </p:stCondLst>
                                        </p:cTn>
                                        <p:tgtEl>
                                          <p:spTgt spid="5"/>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2000"/>
                                        <p:tgtEl>
                                          <p:spTgt spid="6"/>
                                        </p:tgtEl>
                                      </p:cBhvr>
                                    </p:animEffect>
                                    <p:set>
                                      <p:cBhvr>
                                        <p:cTn id="30" dur="1" fill="hold">
                                          <p:stCondLst>
                                            <p:cond delay="1999"/>
                                          </p:stCondLst>
                                        </p:cTn>
                                        <p:tgtEl>
                                          <p:spTgt spid="6"/>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2000"/>
                                        <p:tgtEl>
                                          <p:spTgt spid="7"/>
                                        </p:tgtEl>
                                      </p:cBhvr>
                                    </p:animEffect>
                                    <p:set>
                                      <p:cBhvr>
                                        <p:cTn id="33" dur="1" fill="hold">
                                          <p:stCondLst>
                                            <p:cond delay="1999"/>
                                          </p:stCondLst>
                                        </p:cTn>
                                        <p:tgtEl>
                                          <p:spTgt spid="7"/>
                                        </p:tgtEl>
                                        <p:attrNameLst>
                                          <p:attrName>style.visibility</p:attrName>
                                        </p:attrNameLst>
                                      </p:cBhvr>
                                      <p:to>
                                        <p:strVal val="hidden"/>
                                      </p:to>
                                    </p:set>
                                  </p:childTnLst>
                                </p:cTn>
                              </p:par>
                            </p:childTnLst>
                          </p:cTn>
                        </p:par>
                        <p:par>
                          <p:cTn id="34" fill="hold" nodeType="afterGroup">
                            <p:stCondLst>
                              <p:cond delay="2000"/>
                            </p:stCondLst>
                            <p:childTnLst>
                              <p:par>
                                <p:cTn id="35" presetID="16" presetClass="entr" presetSubtype="2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Horizontal)">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6" presetClass="entr" presetSubtype="26"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inHorizontal)">
                                      <p:cBhvr>
                                        <p:cTn id="46" dur="500"/>
                                        <p:tgtEl>
                                          <p:spTgt spid="1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6" presetClass="entr" presetSubtype="26"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barn(inHorizontal)">
                                      <p:cBhvr>
                                        <p:cTn id="55" dur="500"/>
                                        <p:tgtEl>
                                          <p:spTgt spid="1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P spid="7" grpId="1" animBg="1"/>
      <p:bldP spid="8" grpId="0"/>
      <p:bldP spid="9" grpId="0" animBg="1"/>
      <p:bldP spid="10" grpId="0"/>
      <p:bldP spid="11" grpId="0" animBg="1"/>
      <p:bldP spid="12" grpId="0"/>
      <p:bldP spid="13"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E:\TSTMG\Géographie\q°page 1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 y="5268913"/>
            <a:ext cx="4716463"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93663" y="6416675"/>
            <a:ext cx="4537075" cy="2873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29700" name="Picture 2" descr="E:\TSTMG\Géographie\doc18 page 1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202488" cy="413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92088" y="1785938"/>
            <a:ext cx="3355975" cy="21939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5"/>
          <p:cNvSpPr txBox="1">
            <a:spLocks noChangeArrowheads="1"/>
          </p:cNvSpPr>
          <p:nvPr/>
        </p:nvSpPr>
        <p:spPr bwMode="auto">
          <a:xfrm>
            <a:off x="225425" y="4054475"/>
            <a:ext cx="79930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Une concertation des grandes puissances économiques se limitait ,au milieu des 1970, à 5 pays (</a:t>
            </a:r>
            <a:r>
              <a:rPr lang="fr-FR" altLang="fr-FR" sz="1600" b="1"/>
              <a:t>G5</a:t>
            </a:r>
            <a:r>
              <a:rPr lang="fr-FR" altLang="fr-FR" sz="1600"/>
              <a:t>) : Etats-Unis, RU, Fr, All, Japon)  </a:t>
            </a:r>
          </a:p>
        </p:txBody>
      </p:sp>
      <p:sp>
        <p:nvSpPr>
          <p:cNvPr id="7" name="Rectangle 6"/>
          <p:cNvSpPr/>
          <p:nvPr/>
        </p:nvSpPr>
        <p:spPr>
          <a:xfrm>
            <a:off x="3632200" y="315913"/>
            <a:ext cx="3432175" cy="36687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ZoneTexte 7"/>
          <p:cNvSpPr txBox="1">
            <a:spLocks noChangeArrowheads="1"/>
          </p:cNvSpPr>
          <p:nvPr/>
        </p:nvSpPr>
        <p:spPr bwMode="auto">
          <a:xfrm>
            <a:off x="258763" y="4621213"/>
            <a:ext cx="79930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Le groupe s’est élargi en 2009  à de nouvelles puissances économiques dénommées le </a:t>
            </a:r>
            <a:r>
              <a:rPr lang="fr-FR" altLang="fr-FR" sz="1600" b="1"/>
              <a:t>G20</a:t>
            </a:r>
            <a:r>
              <a:rPr lang="fr-FR" altLang="fr-FR" sz="1600"/>
              <a:t> qui réalisent 80% du PIB mondial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oneTexte 1"/>
          <p:cNvSpPr txBox="1">
            <a:spLocks noChangeArrowheads="1"/>
          </p:cNvSpPr>
          <p:nvPr/>
        </p:nvSpPr>
        <p:spPr bwMode="auto">
          <a:xfrm>
            <a:off x="0" y="115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II. Aires de puissances et mégalopoles</a:t>
            </a:r>
          </a:p>
        </p:txBody>
      </p:sp>
      <p:sp>
        <p:nvSpPr>
          <p:cNvPr id="3" name="ZoneTexte 3"/>
          <p:cNvSpPr txBox="1">
            <a:spLocks noChangeArrowheads="1"/>
          </p:cNvSpPr>
          <p:nvPr/>
        </p:nvSpPr>
        <p:spPr bwMode="auto">
          <a:xfrm>
            <a:off x="296863" y="854075"/>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L’Amérique du Nord </a:t>
            </a:r>
          </a:p>
        </p:txBody>
      </p:sp>
      <p:sp>
        <p:nvSpPr>
          <p:cNvPr id="4" name="ZoneTexte 3"/>
          <p:cNvSpPr txBox="1">
            <a:spLocks noChangeArrowheads="1"/>
          </p:cNvSpPr>
          <p:nvPr/>
        </p:nvSpPr>
        <p:spPr bwMode="auto">
          <a:xfrm>
            <a:off x="2970213" y="884238"/>
            <a:ext cx="1757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158-159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STMG\Géographie\doc1 page 1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563563"/>
            <a:ext cx="3608388" cy="611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descr="H:\TSTMG\Géographie\q°page 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3863" y="1093788"/>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1389063"/>
            <a:ext cx="3228975" cy="14668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3810000" y="576263"/>
            <a:ext cx="53340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q"/>
            </a:pPr>
            <a:r>
              <a:rPr lang="fr-FR" altLang="fr-FR"/>
              <a:t> </a:t>
            </a:r>
            <a:r>
              <a:rPr lang="fr-FR" altLang="fr-FR" b="1"/>
              <a:t>Le poids dominant des EUA est multiforme</a:t>
            </a:r>
          </a:p>
        </p:txBody>
      </p:sp>
      <p:sp>
        <p:nvSpPr>
          <p:cNvPr id="6" name="Rectangle 5"/>
          <p:cNvSpPr/>
          <p:nvPr/>
        </p:nvSpPr>
        <p:spPr>
          <a:xfrm>
            <a:off x="149225" y="4664075"/>
            <a:ext cx="939800" cy="19764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1751" name="ZoneTexte 6"/>
          <p:cNvSpPr txBox="1">
            <a:spLocks noChangeArrowheads="1"/>
          </p:cNvSpPr>
          <p:nvPr/>
        </p:nvSpPr>
        <p:spPr bwMode="auto">
          <a:xfrm>
            <a:off x="3908425" y="1100138"/>
            <a:ext cx="487680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a:t> Poids économique : le PIB est 10 fois supérieur aux états riverains</a:t>
            </a:r>
          </a:p>
        </p:txBody>
      </p:sp>
      <p:sp>
        <p:nvSpPr>
          <p:cNvPr id="8" name="Rectangle 7"/>
          <p:cNvSpPr/>
          <p:nvPr/>
        </p:nvSpPr>
        <p:spPr>
          <a:xfrm>
            <a:off x="1149350" y="5307013"/>
            <a:ext cx="941388" cy="13335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Rectangle 8"/>
          <p:cNvSpPr/>
          <p:nvPr/>
        </p:nvSpPr>
        <p:spPr>
          <a:xfrm>
            <a:off x="2119313" y="6378575"/>
            <a:ext cx="1397000" cy="2619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ZoneTexte 9"/>
          <p:cNvSpPr txBox="1">
            <a:spLocks noChangeArrowheads="1"/>
          </p:cNvSpPr>
          <p:nvPr/>
        </p:nvSpPr>
        <p:spPr bwMode="auto">
          <a:xfrm>
            <a:off x="3929063" y="1698625"/>
            <a:ext cx="48768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a:t> Poids démographique</a:t>
            </a:r>
          </a:p>
        </p:txBody>
      </p:sp>
      <p:sp>
        <p:nvSpPr>
          <p:cNvPr id="11" name="Rectangle 10"/>
          <p:cNvSpPr/>
          <p:nvPr/>
        </p:nvSpPr>
        <p:spPr>
          <a:xfrm>
            <a:off x="2155825" y="5965825"/>
            <a:ext cx="1414463" cy="35877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2" name="ZoneTexte 11"/>
          <p:cNvSpPr txBox="1">
            <a:spLocks noChangeArrowheads="1"/>
          </p:cNvSpPr>
          <p:nvPr/>
        </p:nvSpPr>
        <p:spPr bwMode="auto">
          <a:xfrm>
            <a:off x="3973513" y="2166938"/>
            <a:ext cx="48768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a:t> Poids géopolitique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2000"/>
                                        <p:tgtEl>
                                          <p:spTgt spid="31747"/>
                                        </p:tgtEl>
                                      </p:cBhvr>
                                    </p:animEffect>
                                    <p:set>
                                      <p:cBhvr>
                                        <p:cTn id="15" dur="1" fill="hold">
                                          <p:stCondLst>
                                            <p:cond delay="1999"/>
                                          </p:stCondLst>
                                        </p:cTn>
                                        <p:tgtEl>
                                          <p:spTgt spid="31747"/>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75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inVertical)">
                                      <p:cBhvr>
                                        <p:cTn id="45" dur="500"/>
                                        <p:tgtEl>
                                          <p:spTgt spid="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31751" grpId="0" animBg="1"/>
      <p:bldP spid="8" grpId="0" animBg="1"/>
      <p:bldP spid="9" grpId="0" animBg="1"/>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STMG\Géographie\doc1 page 1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46038"/>
            <a:ext cx="3967163" cy="672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descr="H:\TSTMG\Géographie\q°page 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3863" y="1093788"/>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2855913"/>
            <a:ext cx="3228975" cy="157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3989388" y="220663"/>
            <a:ext cx="5154612"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q"/>
            </a:pPr>
            <a:r>
              <a:rPr lang="fr-FR" altLang="fr-FR"/>
              <a:t> </a:t>
            </a:r>
            <a:r>
              <a:rPr lang="fr-FR" altLang="fr-FR" b="1"/>
              <a:t>L’ALENA est composée de trois pays, le Canada, les EUA et le Mexique</a:t>
            </a:r>
          </a:p>
        </p:txBody>
      </p:sp>
      <p:sp>
        <p:nvSpPr>
          <p:cNvPr id="6" name="Rectangle 5"/>
          <p:cNvSpPr/>
          <p:nvPr/>
        </p:nvSpPr>
        <p:spPr>
          <a:xfrm>
            <a:off x="2273300" y="5246688"/>
            <a:ext cx="1566863" cy="3381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2273300" y="5416550"/>
            <a:ext cx="1566863" cy="3286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ZoneTexte 6"/>
          <p:cNvSpPr txBox="1">
            <a:spLocks noChangeArrowheads="1"/>
          </p:cNvSpPr>
          <p:nvPr/>
        </p:nvSpPr>
        <p:spPr bwMode="auto">
          <a:xfrm>
            <a:off x="4129088" y="866775"/>
            <a:ext cx="5014912" cy="922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a:t> Cet espace intègre plusieurs interfaces maritimes : Façade atlantique, Bassin de Caraïbes, Golfe  du Mexique, Façade Pacifique</a:t>
            </a:r>
          </a:p>
        </p:txBody>
      </p:sp>
      <p:sp>
        <p:nvSpPr>
          <p:cNvPr id="9" name="Rectangle 8"/>
          <p:cNvSpPr/>
          <p:nvPr/>
        </p:nvSpPr>
        <p:spPr>
          <a:xfrm>
            <a:off x="2273300" y="5622925"/>
            <a:ext cx="1566863" cy="35877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ZoneTexte 6"/>
          <p:cNvSpPr txBox="1">
            <a:spLocks noChangeArrowheads="1"/>
          </p:cNvSpPr>
          <p:nvPr/>
        </p:nvSpPr>
        <p:spPr bwMode="auto">
          <a:xfrm>
            <a:off x="4129088" y="1817688"/>
            <a:ext cx="5014912" cy="647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Wingdings" pitchFamily="2" charset="2"/>
              <a:buChar char="§"/>
            </a:pPr>
            <a:r>
              <a:rPr lang="fr-FR" altLang="fr-FR"/>
              <a:t> mais également des interfaces continentales avec le Canada et le Mexique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32771"/>
                                        </p:tgtEl>
                                      </p:cBhvr>
                                    </p:animEffect>
                                    <p:set>
                                      <p:cBhvr>
                                        <p:cTn id="12" dur="1" fill="hold">
                                          <p:stCondLst>
                                            <p:cond delay="499"/>
                                          </p:stCondLst>
                                        </p:cTn>
                                        <p:tgtEl>
                                          <p:spTgt spid="32771"/>
                                        </p:tgtEl>
                                        <p:attrNameLst>
                                          <p:attrName>style.visibility</p:attrName>
                                        </p:attrNameLst>
                                      </p:cBhvr>
                                      <p:to>
                                        <p:strVal val="hidden"/>
                                      </p:to>
                                    </p:set>
                                  </p:childTnLst>
                                </p:cTn>
                              </p:par>
                              <p:par>
                                <p:cTn id="13" presetID="10" presetClass="exit" presetSubtype="0" fill="hold" grpId="1" nodeType="with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6" presetClass="entr" presetSubtype="2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6"/>
                                        </p:tgtEl>
                                      </p:cBhvr>
                                    </p:animEffect>
                                    <p:set>
                                      <p:cBhvr>
                                        <p:cTn id="26" dur="1" fill="hold">
                                          <p:stCondLst>
                                            <p:cond delay="499"/>
                                          </p:stCondLst>
                                        </p:cTn>
                                        <p:tgtEl>
                                          <p:spTgt spid="6"/>
                                        </p:tgtEl>
                                        <p:attrNameLst>
                                          <p:attrName>style.visibility</p:attrName>
                                        </p:attrNameLst>
                                      </p:cBhvr>
                                      <p:to>
                                        <p:strVal val="hidden"/>
                                      </p:to>
                                    </p:set>
                                  </p:childTnLst>
                                </p:cTn>
                              </p:par>
                            </p:childTnLst>
                          </p:cTn>
                        </p:par>
                        <p:par>
                          <p:cTn id="27" fill="hold" nodeType="afterGroup">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xit" presetSubtype="0" fill="hold" grpId="1" nodeType="clickEffect">
                                  <p:stCondLst>
                                    <p:cond delay="0"/>
                                  </p:stCondLst>
                                  <p:childTnLst>
                                    <p:animEffect transition="out" filter="fade">
                                      <p:cBhvr>
                                        <p:cTn id="38" dur="500"/>
                                        <p:tgtEl>
                                          <p:spTgt spid="7"/>
                                        </p:tgtEl>
                                      </p:cBhvr>
                                    </p:animEffect>
                                    <p:set>
                                      <p:cBhvr>
                                        <p:cTn id="39" dur="1" fill="hold">
                                          <p:stCondLst>
                                            <p:cond delay="499"/>
                                          </p:stCondLst>
                                        </p:cTn>
                                        <p:tgtEl>
                                          <p:spTgt spid="7"/>
                                        </p:tgtEl>
                                        <p:attrNameLst>
                                          <p:attrName>style.visibility</p:attrName>
                                        </p:attrNameLst>
                                      </p:cBhvr>
                                      <p:to>
                                        <p:strVal val="hidden"/>
                                      </p:to>
                                    </p:set>
                                  </p:childTnLst>
                                </p:cTn>
                              </p:par>
                            </p:childTnLst>
                          </p:cTn>
                        </p:par>
                        <p:par>
                          <p:cTn id="40" fill="hold" nodeType="afterGroup">
                            <p:stCondLst>
                              <p:cond delay="500"/>
                            </p:stCondLst>
                            <p:childTnLst>
                              <p:par>
                                <p:cTn id="41" presetID="16" presetClass="entr" presetSubtype="2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inVertical)">
                                      <p:cBhvr>
                                        <p:cTn id="43" dur="500"/>
                                        <p:tgtEl>
                                          <p:spTgt spid="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6" grpId="1" animBg="1"/>
      <p:bldP spid="7" grpId="0" animBg="1"/>
      <p:bldP spid="7" grpId="1" animBg="1"/>
      <p:bldP spid="8" grpId="0" animBg="1"/>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H:\TSTMG\Géographie\q°page 1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3863" y="1093788"/>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2855913"/>
            <a:ext cx="3228975" cy="157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3796" name="Picture 2" descr="H:\TSTMG\Géographie\doc2 page 1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6063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ccolade fermante 1"/>
          <p:cNvSpPr/>
          <p:nvPr/>
        </p:nvSpPr>
        <p:spPr>
          <a:xfrm>
            <a:off x="2560638" y="1093788"/>
            <a:ext cx="196850" cy="233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6" name="ZoneTexte 6"/>
          <p:cNvSpPr txBox="1">
            <a:spLocks noChangeArrowheads="1"/>
          </p:cNvSpPr>
          <p:nvPr/>
        </p:nvSpPr>
        <p:spPr bwMode="auto">
          <a:xfrm>
            <a:off x="2757488" y="582613"/>
            <a:ext cx="264477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Entré en vigueur le 1</a:t>
            </a:r>
            <a:r>
              <a:rPr lang="fr-FR" altLang="fr-FR" baseline="30000"/>
              <a:t>er</a:t>
            </a:r>
            <a:r>
              <a:rPr lang="fr-FR" altLang="fr-FR"/>
              <a:t> janvier, l’ALENA (Accord de libre-échange nord-américain) avait comme objectifs majeurs De favoriser selon une logique néolibérale et ainsi de favoriser la croissance par la levée des entraves douanières </a:t>
            </a:r>
          </a:p>
        </p:txBody>
      </p:sp>
      <p:sp>
        <p:nvSpPr>
          <p:cNvPr id="7" name="Accolade fermante 6"/>
          <p:cNvSpPr/>
          <p:nvPr/>
        </p:nvSpPr>
        <p:spPr>
          <a:xfrm>
            <a:off x="2555875" y="3582988"/>
            <a:ext cx="196850" cy="2335212"/>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8" name="ZoneTexte 6"/>
          <p:cNvSpPr txBox="1">
            <a:spLocks noChangeArrowheads="1"/>
          </p:cNvSpPr>
          <p:nvPr/>
        </p:nvSpPr>
        <p:spPr bwMode="auto">
          <a:xfrm>
            <a:off x="2757488" y="3444875"/>
            <a:ext cx="26447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La création de zone de libre-échange a eu des conséquences positives : flux de marchandises (bruts et manufactures), flux d’IDE, flux de personnels qualifiés. Le principal bénéficiaire demeure les EUA mais le Canada et le Mexique connaissent eux-aussi un dvpt éco.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H:\TSTMG\Géographie\q°page 1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1313" y="1103313"/>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4430713"/>
            <a:ext cx="3228975" cy="13509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4820" name="Picture 2" descr="H:\TSTMG\Géographie\doc4 page 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0"/>
            <a:ext cx="5049837" cy="545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96850" y="3563938"/>
            <a:ext cx="3017838" cy="13509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6"/>
          <p:cNvSpPr txBox="1">
            <a:spLocks noChangeArrowheads="1"/>
          </p:cNvSpPr>
          <p:nvPr/>
        </p:nvSpPr>
        <p:spPr bwMode="auto">
          <a:xfrm>
            <a:off x="147638" y="5380038"/>
            <a:ext cx="5172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La mégapole atlantique est un concentration de la puissance des EUA</a:t>
            </a:r>
          </a:p>
        </p:txBody>
      </p:sp>
      <p:sp>
        <p:nvSpPr>
          <p:cNvPr id="7" name="ZoneTexte 6"/>
          <p:cNvSpPr txBox="1">
            <a:spLocks noChangeArrowheads="1"/>
          </p:cNvSpPr>
          <p:nvPr/>
        </p:nvSpPr>
        <p:spPr bwMode="auto">
          <a:xfrm>
            <a:off x="354013" y="5848350"/>
            <a:ext cx="5172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Poids démographique : forte densité, grappes de villes de plus de 5 M d’hab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H:\TSTMG\Géographie\q°page 1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1313" y="1103313"/>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4430713"/>
            <a:ext cx="3228975" cy="13509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5844" name="Picture 2" descr="H:\TSTMG\Géographie\doc4 page 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0"/>
            <a:ext cx="5049837" cy="545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167063" y="3573463"/>
            <a:ext cx="2060575" cy="8032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5846" name="ZoneTexte 6"/>
          <p:cNvSpPr txBox="1">
            <a:spLocks noChangeArrowheads="1"/>
          </p:cNvSpPr>
          <p:nvPr/>
        </p:nvSpPr>
        <p:spPr bwMode="auto">
          <a:xfrm>
            <a:off x="147638" y="5380038"/>
            <a:ext cx="5172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La mégapole atlantique est un concentration de la puissance des EUA</a:t>
            </a:r>
          </a:p>
        </p:txBody>
      </p:sp>
      <p:sp>
        <p:nvSpPr>
          <p:cNvPr id="7" name="ZoneTexte 6"/>
          <p:cNvSpPr txBox="1">
            <a:spLocks noChangeArrowheads="1"/>
          </p:cNvSpPr>
          <p:nvPr/>
        </p:nvSpPr>
        <p:spPr bwMode="auto">
          <a:xfrm>
            <a:off x="344488" y="6011863"/>
            <a:ext cx="51704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Importance des infrastructures de transport : aéroports, ports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H:\TSTMG\Géographie\q°page 1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1313" y="1103313"/>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4430713"/>
            <a:ext cx="3228975" cy="13509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6868" name="Picture 2" descr="H:\TSTMG\Géographie\doc4 page 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0"/>
            <a:ext cx="5049837" cy="545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135313" y="4354513"/>
            <a:ext cx="2060575" cy="6207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6870" name="ZoneTexte 6"/>
          <p:cNvSpPr txBox="1">
            <a:spLocks noChangeArrowheads="1"/>
          </p:cNvSpPr>
          <p:nvPr/>
        </p:nvSpPr>
        <p:spPr bwMode="auto">
          <a:xfrm>
            <a:off x="147638" y="5380038"/>
            <a:ext cx="5172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La mégapole atlantique est un concentration de la puissance des EUA</a:t>
            </a:r>
          </a:p>
        </p:txBody>
      </p:sp>
      <p:sp>
        <p:nvSpPr>
          <p:cNvPr id="7" name="ZoneTexte 6"/>
          <p:cNvSpPr txBox="1">
            <a:spLocks noChangeArrowheads="1"/>
          </p:cNvSpPr>
          <p:nvPr/>
        </p:nvSpPr>
        <p:spPr bwMode="auto">
          <a:xfrm>
            <a:off x="344488" y="5934075"/>
            <a:ext cx="51704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Poids géopolitique =  siège d’organisations internationales : l’ONU à NY, le FMI et la Banque mondiale à Washington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H:\TSTMG\Géographie\q°page 1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3863" y="1093788"/>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4430713"/>
            <a:ext cx="3228975" cy="13509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7892" name="Picture 2" descr="H:\TSTMG\Géographie\doc5 page 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450850"/>
            <a:ext cx="5156200" cy="433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a:spLocks noChangeArrowheads="1"/>
          </p:cNvSpPr>
          <p:nvPr/>
        </p:nvSpPr>
        <p:spPr bwMode="auto">
          <a:xfrm>
            <a:off x="147638" y="4791075"/>
            <a:ext cx="5172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La verticalité de la skyline du CBD de NY traduit que la première ville mondiale au monde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H:\TSTMG\Géographie\q°page 1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3863" y="1093788"/>
            <a:ext cx="322897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03863" y="5753100"/>
            <a:ext cx="3228975" cy="9699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8916" name="Picture 2" descr="H:\TSTMG\Géographie\doc3 page 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2250"/>
            <a:ext cx="3581400" cy="66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ZoneTexte 1"/>
          <p:cNvSpPr txBox="1">
            <a:spLocks noChangeArrowheads="1"/>
          </p:cNvSpPr>
          <p:nvPr/>
        </p:nvSpPr>
        <p:spPr bwMode="auto">
          <a:xfrm>
            <a:off x="0" y="115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II. Aires de puissances et mégalopoles</a:t>
            </a:r>
          </a:p>
        </p:txBody>
      </p:sp>
      <p:sp>
        <p:nvSpPr>
          <p:cNvPr id="39939" name="ZoneTexte 3"/>
          <p:cNvSpPr txBox="1">
            <a:spLocks noChangeArrowheads="1"/>
          </p:cNvSpPr>
          <p:nvPr/>
        </p:nvSpPr>
        <p:spPr bwMode="auto">
          <a:xfrm>
            <a:off x="296863" y="854075"/>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L’Amérique du Nord </a:t>
            </a:r>
          </a:p>
        </p:txBody>
      </p:sp>
      <p:sp>
        <p:nvSpPr>
          <p:cNvPr id="39940" name="ZoneTexte 3"/>
          <p:cNvSpPr txBox="1">
            <a:spLocks noChangeArrowheads="1"/>
          </p:cNvSpPr>
          <p:nvPr/>
        </p:nvSpPr>
        <p:spPr bwMode="auto">
          <a:xfrm>
            <a:off x="2970213" y="884238"/>
            <a:ext cx="1757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158-159</a:t>
            </a:r>
          </a:p>
        </p:txBody>
      </p:sp>
      <p:sp>
        <p:nvSpPr>
          <p:cNvPr id="5" name="ZoneTexte 3"/>
          <p:cNvSpPr txBox="1">
            <a:spLocks noChangeArrowheads="1"/>
          </p:cNvSpPr>
          <p:nvPr/>
        </p:nvSpPr>
        <p:spPr bwMode="auto">
          <a:xfrm>
            <a:off x="339725" y="1485900"/>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B. L’Europe occidentale et la mégalopole européenne </a:t>
            </a:r>
          </a:p>
        </p:txBody>
      </p:sp>
      <p:sp>
        <p:nvSpPr>
          <p:cNvPr id="6" name="ZoneTexte 5"/>
          <p:cNvSpPr txBox="1">
            <a:spLocks noChangeArrowheads="1"/>
          </p:cNvSpPr>
          <p:nvPr/>
        </p:nvSpPr>
        <p:spPr bwMode="auto">
          <a:xfrm>
            <a:off x="6486525" y="1527175"/>
            <a:ext cx="1757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160-161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0"/>
            <a:ext cx="5075237"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descr="F:\TSTMG\Géographie\q°page 1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7163" y="4348163"/>
            <a:ext cx="3906837"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362575" y="4616450"/>
            <a:ext cx="3781425" cy="4127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5246688" y="957263"/>
            <a:ext cx="389731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La mégapole européenne n’a d’une seule ville mondiale dominante (Londres), les axes majeurs de transport terrestre ne sont pas en son sein (notamment les autoroutes françaises et les LGV), de même que les autres infrastructures de transport (ports et aéroports).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00" y="0"/>
            <a:ext cx="4013200"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3" descr="F:\TSTMG\Géographie\q°page 1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7163" y="5000625"/>
            <a:ext cx="3906837"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362575" y="5649913"/>
            <a:ext cx="3781425" cy="2936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4198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9400" y="0"/>
            <a:ext cx="33337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a:spLocks noChangeArrowheads="1"/>
          </p:cNvSpPr>
          <p:nvPr/>
        </p:nvSpPr>
        <p:spPr bwMode="auto">
          <a:xfrm>
            <a:off x="217488" y="5387975"/>
            <a:ext cx="48768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Densités fortes, urbanisation ancienne, activités industrielles ( textile, puis sidérurgie) → + forte concentration urbaine de la planète de Londres de Zurich. Poids géopolitique et géoéconomie de Londres, de Paris, Bruxelles et Francfort.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0"/>
            <a:ext cx="4057650"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3" descr="F:\TSTMG\Géographie\q°page 1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7163" y="5000625"/>
            <a:ext cx="3906837"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362575" y="5910263"/>
            <a:ext cx="3781425" cy="3603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430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93688"/>
            <a:ext cx="4267200" cy="397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a:spLocks noChangeArrowheads="1"/>
          </p:cNvSpPr>
          <p:nvPr/>
        </p:nvSpPr>
        <p:spPr bwMode="auto">
          <a:xfrm>
            <a:off x="217488" y="5387975"/>
            <a:ext cx="4876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La Northern Range = façade maritime + active d’Europe occ ; interface maritime majeure pour l’insertion de l’Europe ds éco mondiale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F:\TSTMG\Géographie\q°page 1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7163" y="5000625"/>
            <a:ext cx="3906837"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362575" y="6259513"/>
            <a:ext cx="3781425" cy="3587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440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575"/>
            <a:ext cx="3360738"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8725" y="155575"/>
            <a:ext cx="489585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002088" y="1023938"/>
            <a:ext cx="4467225" cy="1066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268288" y="827088"/>
            <a:ext cx="2757487" cy="29067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ZoneTexte 7"/>
          <p:cNvSpPr txBox="1">
            <a:spLocks noChangeArrowheads="1"/>
          </p:cNvSpPr>
          <p:nvPr/>
        </p:nvSpPr>
        <p:spPr bwMode="auto">
          <a:xfrm>
            <a:off x="3189288" y="4300538"/>
            <a:ext cx="4789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Première puissance commerciale au monde</a:t>
            </a:r>
          </a:p>
        </p:txBody>
      </p:sp>
      <p:sp>
        <p:nvSpPr>
          <p:cNvPr id="9" name="Rectangle 8"/>
          <p:cNvSpPr/>
          <p:nvPr/>
        </p:nvSpPr>
        <p:spPr>
          <a:xfrm>
            <a:off x="279400" y="3875088"/>
            <a:ext cx="2790825" cy="2351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ZoneTexte 9"/>
          <p:cNvSpPr txBox="1">
            <a:spLocks noChangeArrowheads="1"/>
          </p:cNvSpPr>
          <p:nvPr/>
        </p:nvSpPr>
        <p:spPr bwMode="auto">
          <a:xfrm>
            <a:off x="3189288" y="4691063"/>
            <a:ext cx="4789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Première destination touristique au monde</a:t>
            </a:r>
          </a:p>
        </p:txBody>
      </p:sp>
      <p:sp>
        <p:nvSpPr>
          <p:cNvPr id="11" name="Rectangle 10"/>
          <p:cNvSpPr/>
          <p:nvPr/>
        </p:nvSpPr>
        <p:spPr>
          <a:xfrm>
            <a:off x="3990975" y="2101850"/>
            <a:ext cx="4467225" cy="1730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2" name="ZoneTexte 11"/>
          <p:cNvSpPr txBox="1">
            <a:spLocks noChangeArrowheads="1"/>
          </p:cNvSpPr>
          <p:nvPr/>
        </p:nvSpPr>
        <p:spPr bwMode="auto">
          <a:xfrm>
            <a:off x="3124200" y="5170488"/>
            <a:ext cx="2209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Une économie puissante et diversifiée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p:bldP spid="9" grpId="0" animBg="1"/>
      <p:bldP spid="10" grpId="0"/>
      <p:bldP spid="11" grpId="0" animBg="1"/>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ZoneTexte 1"/>
          <p:cNvSpPr txBox="1">
            <a:spLocks noChangeArrowheads="1"/>
          </p:cNvSpPr>
          <p:nvPr/>
        </p:nvSpPr>
        <p:spPr bwMode="auto">
          <a:xfrm>
            <a:off x="0" y="115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400" b="1">
                <a:solidFill>
                  <a:srgbClr val="C00000"/>
                </a:solidFill>
              </a:rPr>
              <a:t>II. Aires de puissances et mégalopoles</a:t>
            </a:r>
          </a:p>
        </p:txBody>
      </p:sp>
      <p:sp>
        <p:nvSpPr>
          <p:cNvPr id="45059" name="ZoneTexte 3"/>
          <p:cNvSpPr txBox="1">
            <a:spLocks noChangeArrowheads="1"/>
          </p:cNvSpPr>
          <p:nvPr/>
        </p:nvSpPr>
        <p:spPr bwMode="auto">
          <a:xfrm>
            <a:off x="296863" y="854075"/>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L’Amérique du Nord </a:t>
            </a:r>
          </a:p>
        </p:txBody>
      </p:sp>
      <p:sp>
        <p:nvSpPr>
          <p:cNvPr id="45060" name="ZoneTexte 3"/>
          <p:cNvSpPr txBox="1">
            <a:spLocks noChangeArrowheads="1"/>
          </p:cNvSpPr>
          <p:nvPr/>
        </p:nvSpPr>
        <p:spPr bwMode="auto">
          <a:xfrm>
            <a:off x="2970213" y="884238"/>
            <a:ext cx="1757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158-159</a:t>
            </a:r>
          </a:p>
        </p:txBody>
      </p:sp>
      <p:sp>
        <p:nvSpPr>
          <p:cNvPr id="45061" name="ZoneTexte 3"/>
          <p:cNvSpPr txBox="1">
            <a:spLocks noChangeArrowheads="1"/>
          </p:cNvSpPr>
          <p:nvPr/>
        </p:nvSpPr>
        <p:spPr bwMode="auto">
          <a:xfrm>
            <a:off x="339725" y="1485900"/>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B. L’Europe occidentale et la mégalopole européenne </a:t>
            </a:r>
          </a:p>
        </p:txBody>
      </p:sp>
      <p:sp>
        <p:nvSpPr>
          <p:cNvPr id="6" name="ZoneTexte 5"/>
          <p:cNvSpPr txBox="1">
            <a:spLocks noChangeArrowheads="1"/>
          </p:cNvSpPr>
          <p:nvPr/>
        </p:nvSpPr>
        <p:spPr bwMode="auto">
          <a:xfrm>
            <a:off x="3849688" y="2038350"/>
            <a:ext cx="1757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162-163</a:t>
            </a:r>
          </a:p>
        </p:txBody>
      </p:sp>
      <p:sp>
        <p:nvSpPr>
          <p:cNvPr id="12" name="ZoneTexte 3"/>
          <p:cNvSpPr txBox="1">
            <a:spLocks noChangeArrowheads="1"/>
          </p:cNvSpPr>
          <p:nvPr/>
        </p:nvSpPr>
        <p:spPr bwMode="auto">
          <a:xfrm>
            <a:off x="339725" y="2038350"/>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C. L’Asie orientale</a:t>
            </a:r>
          </a:p>
        </p:txBody>
      </p:sp>
      <p:sp>
        <p:nvSpPr>
          <p:cNvPr id="45064" name="ZoneTexte 7"/>
          <p:cNvSpPr txBox="1">
            <a:spLocks noChangeArrowheads="1"/>
          </p:cNvSpPr>
          <p:nvPr/>
        </p:nvSpPr>
        <p:spPr bwMode="auto">
          <a:xfrm>
            <a:off x="6107113" y="1462088"/>
            <a:ext cx="1757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160-161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STMG\Géographie\doc.11 page 1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452813"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3" descr="H:\TSTMG\Géographie\q° page 1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25" y="2449513"/>
            <a:ext cx="1989138" cy="4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969125" y="2759075"/>
            <a:ext cx="1908175" cy="360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 name="Forme libre 1"/>
          <p:cNvSpPr/>
          <p:nvPr/>
        </p:nvSpPr>
        <p:spPr>
          <a:xfrm>
            <a:off x="266700" y="965200"/>
            <a:ext cx="3186113" cy="3636963"/>
          </a:xfrm>
          <a:custGeom>
            <a:avLst/>
            <a:gdLst>
              <a:gd name="connsiteX0" fmla="*/ 1212351 w 3061699"/>
              <a:gd name="connsiteY0" fmla="*/ 267128 h 3637051"/>
              <a:gd name="connsiteX1" fmla="*/ 1715784 w 3061699"/>
              <a:gd name="connsiteY1" fmla="*/ 0 h 3637051"/>
              <a:gd name="connsiteX2" fmla="*/ 3061699 w 3061699"/>
              <a:gd name="connsiteY2" fmla="*/ 226031 h 3637051"/>
              <a:gd name="connsiteX3" fmla="*/ 1859623 w 3061699"/>
              <a:gd name="connsiteY3" fmla="*/ 1890445 h 3637051"/>
              <a:gd name="connsiteX4" fmla="*/ 359596 w 3061699"/>
              <a:gd name="connsiteY4" fmla="*/ 3637051 h 3637051"/>
              <a:gd name="connsiteX5" fmla="*/ 0 w 3061699"/>
              <a:gd name="connsiteY5" fmla="*/ 3328827 h 3637051"/>
              <a:gd name="connsiteX6" fmla="*/ 1160980 w 3061699"/>
              <a:gd name="connsiteY6" fmla="*/ 1571946 h 3637051"/>
              <a:gd name="connsiteX7" fmla="*/ 1212351 w 3061699"/>
              <a:gd name="connsiteY7" fmla="*/ 267128 h 363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1699" h="3637051">
                <a:moveTo>
                  <a:pt x="1212351" y="267128"/>
                </a:moveTo>
                <a:lnTo>
                  <a:pt x="1715784" y="0"/>
                </a:lnTo>
                <a:lnTo>
                  <a:pt x="3061699" y="226031"/>
                </a:lnTo>
                <a:lnTo>
                  <a:pt x="1859623" y="1890445"/>
                </a:lnTo>
                <a:lnTo>
                  <a:pt x="359596" y="3637051"/>
                </a:lnTo>
                <a:lnTo>
                  <a:pt x="0" y="3328827"/>
                </a:lnTo>
                <a:lnTo>
                  <a:pt x="1160980" y="1571946"/>
                </a:lnTo>
                <a:lnTo>
                  <a:pt x="1212351" y="267128"/>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 name="Rectangle 2"/>
          <p:cNvSpPr/>
          <p:nvPr/>
        </p:nvSpPr>
        <p:spPr>
          <a:xfrm>
            <a:off x="184150" y="5527675"/>
            <a:ext cx="1398588" cy="6683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Rectangle 6"/>
          <p:cNvSpPr/>
          <p:nvPr/>
        </p:nvSpPr>
        <p:spPr>
          <a:xfrm>
            <a:off x="1860550" y="6010275"/>
            <a:ext cx="1397000" cy="5191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ZoneTexte 7"/>
          <p:cNvSpPr txBox="1">
            <a:spLocks noChangeArrowheads="1"/>
          </p:cNvSpPr>
          <p:nvPr/>
        </p:nvSpPr>
        <p:spPr bwMode="auto">
          <a:xfrm>
            <a:off x="3546475" y="227013"/>
            <a:ext cx="48768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L’aire de puissance asiatique additionne plusieurs atouts de la puissance : un ville mondiale dominante (Tokyo), 7 autres villes mondiales, 7 principaux ports à conteneurs, 6 aéroports internationaux, 6 places boursières.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H:\TSTMG\Géographie\q° page 1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125" y="2328863"/>
            <a:ext cx="1989138"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969125" y="2952750"/>
            <a:ext cx="1989138" cy="749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471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 y="0"/>
            <a:ext cx="2373313"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3" descr="H:\TSTMG\Géographie\doc.12.2 page 16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2688" y="619125"/>
            <a:ext cx="2252662"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84150" y="639763"/>
            <a:ext cx="2268538" cy="10350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ZoneTexte 6"/>
          <p:cNvSpPr txBox="1">
            <a:spLocks noChangeArrowheads="1"/>
          </p:cNvSpPr>
          <p:nvPr/>
        </p:nvSpPr>
        <p:spPr bwMode="auto">
          <a:xfrm>
            <a:off x="4705350" y="227013"/>
            <a:ext cx="42529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Les pays d’Asie de l’E et du S-E bénéficient de nvles techno maritimes et d’une m d’à bas coût</a:t>
            </a:r>
          </a:p>
        </p:txBody>
      </p:sp>
      <p:sp>
        <p:nvSpPr>
          <p:cNvPr id="8" name="Rectangle 7"/>
          <p:cNvSpPr/>
          <p:nvPr/>
        </p:nvSpPr>
        <p:spPr>
          <a:xfrm>
            <a:off x="187325" y="2524125"/>
            <a:ext cx="2266950" cy="15541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ZoneTexte 9"/>
          <p:cNvSpPr txBox="1">
            <a:spLocks noChangeArrowheads="1"/>
          </p:cNvSpPr>
          <p:nvPr/>
        </p:nvSpPr>
        <p:spPr bwMode="auto">
          <a:xfrm>
            <a:off x="4705350" y="1236663"/>
            <a:ext cx="42529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Ces mêmes pays, idéalement sur la façade ouest du Pacifique, ont su développer leurs propres transporteurs maritimes.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descr="H:\TSTMG\Géographie\q° page 1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125" y="2328863"/>
            <a:ext cx="1989138"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969125" y="3681413"/>
            <a:ext cx="1989138" cy="1147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481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 y="0"/>
            <a:ext cx="2373313"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3" descr="H:\TSTMG\Géographie\doc.12.2 page 16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2688" y="619125"/>
            <a:ext cx="2252662"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87325" y="4027488"/>
            <a:ext cx="2265363" cy="10890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Rectangle 6"/>
          <p:cNvSpPr/>
          <p:nvPr/>
        </p:nvSpPr>
        <p:spPr>
          <a:xfrm>
            <a:off x="2452688" y="638175"/>
            <a:ext cx="2265362" cy="30432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ZoneTexte 7"/>
          <p:cNvSpPr txBox="1">
            <a:spLocks noChangeArrowheads="1"/>
          </p:cNvSpPr>
          <p:nvPr/>
        </p:nvSpPr>
        <p:spPr bwMode="auto">
          <a:xfrm>
            <a:off x="4841875" y="163513"/>
            <a:ext cx="425450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Les ≠ ports à conteneurs jouent un rôle complémentaire : Tokyo, point d’arrêt obligé; Shanghai, HK et Singapour jouent leur rôle d’interface (voies terrestres et maritimes)… Les plates multimodales permettent des échanges terrestre, maritime et aérien.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463"/>
            <a:ext cx="6615113"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3" descr="H:\TSTMG\Géographie\q° page 1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25" y="144463"/>
            <a:ext cx="1989138" cy="4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969125" y="2636838"/>
            <a:ext cx="1989138" cy="5746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0" y="3217863"/>
            <a:ext cx="6969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La rapidité croissance économique s’explique par les bas coûts de m d’o chinoise, notamment dans l’industrie textile.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STMG\Géographie\Notions page 1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14725" cy="660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50" y="71438"/>
            <a:ext cx="3762375"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ZoneTexte 3"/>
          <p:cNvSpPr txBox="1">
            <a:spLocks noChangeArrowheads="1"/>
          </p:cNvSpPr>
          <p:nvPr/>
        </p:nvSpPr>
        <p:spPr bwMode="auto">
          <a:xfrm>
            <a:off x="4352925" y="4879975"/>
            <a:ext cx="1757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164</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STMG\Géographie\schéma page 1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5" y="0"/>
            <a:ext cx="8678863"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ZoneTexte 2"/>
          <p:cNvSpPr txBox="1">
            <a:spLocks noChangeArrowheads="1"/>
          </p:cNvSpPr>
          <p:nvPr/>
        </p:nvSpPr>
        <p:spPr bwMode="auto">
          <a:xfrm>
            <a:off x="179388" y="5026025"/>
            <a:ext cx="2714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Schéma page 165</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ZoneTexte 1"/>
          <p:cNvSpPr txBox="1">
            <a:spLocks noChangeArrowheads="1"/>
          </p:cNvSpPr>
          <p:nvPr/>
        </p:nvSpPr>
        <p:spPr bwMode="auto">
          <a:xfrm>
            <a:off x="0" y="1158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2400" b="1">
                <a:solidFill>
                  <a:srgbClr val="C00000"/>
                </a:solidFill>
              </a:rPr>
              <a:t>III. LES AUTRES TERRITOIRES, ENTRE EMERGENCE ET MARGINALISATION </a:t>
            </a:r>
          </a:p>
        </p:txBody>
      </p:sp>
      <p:pic>
        <p:nvPicPr>
          <p:cNvPr id="65538" name="Picture 2" descr="F:\TSTMG\Géographie\Page 1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8538"/>
            <a:ext cx="7407275"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30200" y="2225675"/>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L’intégration des territoires émergents dans la mondialisation </a:t>
            </a:r>
          </a:p>
        </p:txBody>
      </p:sp>
      <p:sp>
        <p:nvSpPr>
          <p:cNvPr id="5" name="ZoneTexte 4"/>
          <p:cNvSpPr txBox="1">
            <a:spLocks noChangeArrowheads="1"/>
          </p:cNvSpPr>
          <p:nvPr/>
        </p:nvSpPr>
        <p:spPr bwMode="auto">
          <a:xfrm>
            <a:off x="7235825" y="2289175"/>
            <a:ext cx="1757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166-167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checkerboard(across)">
                                      <p:cBhvr>
                                        <p:cTn id="7" dur="500"/>
                                        <p:tgtEl>
                                          <p:spTgt spid="655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TSTMG\Géographie\doc.1 page 1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13" y="87313"/>
            <a:ext cx="6194425" cy="616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3" descr="F:\TSTMG\Géographie\q° page 1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9488" y="228600"/>
            <a:ext cx="3084512"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142038" y="557213"/>
            <a:ext cx="3001962" cy="8032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6100763" y="3168650"/>
            <a:ext cx="30432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Le planisphère de 1993 identifie les 3 aires de puissance :</a:t>
            </a:r>
          </a:p>
        </p:txBody>
      </p:sp>
      <p:sp>
        <p:nvSpPr>
          <p:cNvPr id="6" name="Ellipse 5"/>
          <p:cNvSpPr/>
          <p:nvPr/>
        </p:nvSpPr>
        <p:spPr>
          <a:xfrm>
            <a:off x="793750" y="312738"/>
            <a:ext cx="950913" cy="12922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Ellipse 6"/>
          <p:cNvSpPr/>
          <p:nvPr/>
        </p:nvSpPr>
        <p:spPr>
          <a:xfrm>
            <a:off x="1668463" y="1414463"/>
            <a:ext cx="517525" cy="5461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Ellipse 7"/>
          <p:cNvSpPr/>
          <p:nvPr/>
        </p:nvSpPr>
        <p:spPr>
          <a:xfrm>
            <a:off x="2503488" y="471488"/>
            <a:ext cx="1108075" cy="12096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ZoneTexte 8"/>
          <p:cNvSpPr txBox="1">
            <a:spLocks noChangeArrowheads="1"/>
          </p:cNvSpPr>
          <p:nvPr/>
        </p:nvSpPr>
        <p:spPr bwMode="auto">
          <a:xfrm>
            <a:off x="6100763" y="3973513"/>
            <a:ext cx="3043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Amérique du nord</a:t>
            </a:r>
          </a:p>
        </p:txBody>
      </p:sp>
      <p:sp>
        <p:nvSpPr>
          <p:cNvPr id="10" name="ZoneTexte 9"/>
          <p:cNvSpPr txBox="1">
            <a:spLocks noChangeArrowheads="1"/>
          </p:cNvSpPr>
          <p:nvPr/>
        </p:nvSpPr>
        <p:spPr bwMode="auto">
          <a:xfrm>
            <a:off x="6100763" y="4244975"/>
            <a:ext cx="3043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Europe occidentale</a:t>
            </a:r>
          </a:p>
        </p:txBody>
      </p:sp>
      <p:sp>
        <p:nvSpPr>
          <p:cNvPr id="11" name="ZoneTexte 10"/>
          <p:cNvSpPr txBox="1">
            <a:spLocks noChangeArrowheads="1"/>
          </p:cNvSpPr>
          <p:nvPr/>
        </p:nvSpPr>
        <p:spPr bwMode="auto">
          <a:xfrm>
            <a:off x="6100763" y="4572000"/>
            <a:ext cx="3043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a:t>- Asie orientale </a:t>
            </a:r>
          </a:p>
        </p:txBody>
      </p:sp>
      <p:sp>
        <p:nvSpPr>
          <p:cNvPr id="12" name="ZoneTexte 11"/>
          <p:cNvSpPr txBox="1">
            <a:spLocks noChangeArrowheads="1"/>
          </p:cNvSpPr>
          <p:nvPr/>
        </p:nvSpPr>
        <p:spPr bwMode="auto">
          <a:xfrm>
            <a:off x="6100763" y="4899025"/>
            <a:ext cx="30432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Le planisphère de   2011 montre l’affirmation de l’Asie orientale: Nette ↗ de flux de passagers </a:t>
            </a:r>
          </a:p>
        </p:txBody>
      </p:sp>
      <p:sp>
        <p:nvSpPr>
          <p:cNvPr id="13" name="Rectangle 12"/>
          <p:cNvSpPr/>
          <p:nvPr/>
        </p:nvSpPr>
        <p:spPr>
          <a:xfrm>
            <a:off x="1927225" y="2994025"/>
            <a:ext cx="3994150" cy="3048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Ellipse 13"/>
          <p:cNvSpPr/>
          <p:nvPr/>
        </p:nvSpPr>
        <p:spPr>
          <a:xfrm>
            <a:off x="4133850" y="3333750"/>
            <a:ext cx="1109663" cy="16081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26"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Horizontal)">
                                      <p:cBhvr>
                                        <p:cTn id="11" dur="500"/>
                                        <p:tgtEl>
                                          <p:spTgt spid="6"/>
                                        </p:tgtEl>
                                      </p:cBhvr>
                                    </p:animEffect>
                                  </p:childTnLst>
                                </p:cTn>
                              </p:par>
                              <p:par>
                                <p:cTn id="12" presetID="16" presetClass="entr" presetSubtype="26"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Horizontal)">
                                      <p:cBhvr>
                                        <p:cTn id="14" dur="500"/>
                                        <p:tgtEl>
                                          <p:spTgt spid="7"/>
                                        </p:tgtEl>
                                      </p:cBhvr>
                                    </p:animEffect>
                                  </p:childTnLst>
                                </p:cTn>
                              </p:par>
                              <p:par>
                                <p:cTn id="15" presetID="16" presetClass="entr" presetSubtype="2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6" presetClass="entr" presetSubtype="26"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Horizontal)">
                                      <p:cBhvr>
                                        <p:cTn id="30" dur="500"/>
                                        <p:tgtEl>
                                          <p:spTgt spid="1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6" presetClass="entr" presetSubtype="2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Horizont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p:bldP spid="10" grpId="0"/>
      <p:bldP spid="11" grpId="0"/>
      <p:bldP spid="12" grpId="0"/>
      <p:bldP spid="13" grpId="0" animBg="1"/>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F:\TSTMG\Géographie\q° page 1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9488" y="228600"/>
            <a:ext cx="3084512"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142038" y="1349375"/>
            <a:ext cx="3001962" cy="555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54276" name="Picture 2" descr="F:\TSTMG\Géographie\doc.2 page 1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22763"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a:spLocks noChangeArrowheads="1"/>
          </p:cNvSpPr>
          <p:nvPr/>
        </p:nvSpPr>
        <p:spPr bwMode="auto">
          <a:xfrm>
            <a:off x="4554538" y="3309938"/>
            <a:ext cx="45894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Des FTN US comme Levis (jeans) délocalisent les usines en Turquie   où la main d’œuvre est moins chère, favorisant l’intégration de ce pays dans la mondialisation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STMG\Géographie\Doc.3 page 1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498850"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3" descr="F:\TSTMG\Géographie\q° page 1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6413" y="0"/>
            <a:ext cx="3084512"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668963" y="1689100"/>
            <a:ext cx="3001962" cy="555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4554538" y="3309938"/>
            <a:ext cx="45894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Tanger, bien situé sur le détroit de Gibraltar (Mer Méditerranée-Océan Atlantique), avec l’existence d’une zone franche (pas de taxes douanières), dynamise via le transport maritime l’intégration dans la mondialisation.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STMG\Géographie\Doc.4 page 1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14900"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3" descr="F:\TSTMG\Géographie\q° page 1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9488" y="82550"/>
            <a:ext cx="3084512"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142038" y="2292350"/>
            <a:ext cx="3001962" cy="555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4941888" y="3330575"/>
            <a:ext cx="42021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Un autre facteur d’intégration à la mond° les plantations et la production d’huile de palme, ici en Malaisie, intervenant dans la plupart des productions agro-alimentaires.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ZoneTexte 1"/>
          <p:cNvSpPr txBox="1">
            <a:spLocks noChangeArrowheads="1"/>
          </p:cNvSpPr>
          <p:nvPr/>
        </p:nvSpPr>
        <p:spPr bwMode="auto">
          <a:xfrm>
            <a:off x="0" y="1158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2400" b="1">
                <a:solidFill>
                  <a:srgbClr val="C00000"/>
                </a:solidFill>
              </a:rPr>
              <a:t>III. LES AUTRES TERRITOIRES, ENTRE EMERGENCE ET MARGINALISATION </a:t>
            </a:r>
          </a:p>
        </p:txBody>
      </p:sp>
      <p:pic>
        <p:nvPicPr>
          <p:cNvPr id="57347" name="Picture 2" descr="F:\TSTMG\Géographie\Page 1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8538"/>
            <a:ext cx="7407275"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ZoneTexte 3"/>
          <p:cNvSpPr txBox="1">
            <a:spLocks noChangeArrowheads="1"/>
          </p:cNvSpPr>
          <p:nvPr/>
        </p:nvSpPr>
        <p:spPr bwMode="auto">
          <a:xfrm>
            <a:off x="330200" y="2225675"/>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L’intégration des territoires émergents dans la mondialisation </a:t>
            </a:r>
          </a:p>
        </p:txBody>
      </p:sp>
      <p:sp>
        <p:nvSpPr>
          <p:cNvPr id="57349" name="ZoneTexte 4"/>
          <p:cNvSpPr txBox="1">
            <a:spLocks noChangeArrowheads="1"/>
          </p:cNvSpPr>
          <p:nvPr/>
        </p:nvSpPr>
        <p:spPr bwMode="auto">
          <a:xfrm>
            <a:off x="7235825" y="2289175"/>
            <a:ext cx="1757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166-167</a:t>
            </a:r>
          </a:p>
        </p:txBody>
      </p:sp>
      <p:sp>
        <p:nvSpPr>
          <p:cNvPr id="6" name="ZoneTexte 5"/>
          <p:cNvSpPr txBox="1">
            <a:spLocks noChangeArrowheads="1"/>
          </p:cNvSpPr>
          <p:nvPr/>
        </p:nvSpPr>
        <p:spPr bwMode="auto">
          <a:xfrm>
            <a:off x="330200" y="2811463"/>
            <a:ext cx="7345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B. Les BRICS: de nouveaux centres d’impulsion d’un espace mondialisé? </a:t>
            </a:r>
          </a:p>
        </p:txBody>
      </p:sp>
      <p:sp>
        <p:nvSpPr>
          <p:cNvPr id="7" name="ZoneTexte 6"/>
          <p:cNvSpPr txBox="1">
            <a:spLocks noChangeArrowheads="1"/>
          </p:cNvSpPr>
          <p:nvPr/>
        </p:nvSpPr>
        <p:spPr bwMode="auto">
          <a:xfrm>
            <a:off x="7235825" y="2874963"/>
            <a:ext cx="1757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168-169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STMG\Géographie\Doc.5 page 1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42863"/>
            <a:ext cx="6216650"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2967038"/>
            <a:ext cx="4006850" cy="389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5" descr="H:\TSTMG\Géographie\q° page 16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2550" y="0"/>
            <a:ext cx="271145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534150" y="331788"/>
            <a:ext cx="2465388" cy="766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2609850" y="331788"/>
            <a:ext cx="882650" cy="19383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Rectangle 7"/>
          <p:cNvSpPr/>
          <p:nvPr/>
        </p:nvSpPr>
        <p:spPr>
          <a:xfrm>
            <a:off x="144463" y="2935288"/>
            <a:ext cx="4006850" cy="392271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Rectangle 8"/>
          <p:cNvSpPr/>
          <p:nvPr/>
        </p:nvSpPr>
        <p:spPr>
          <a:xfrm>
            <a:off x="1706563" y="330200"/>
            <a:ext cx="882650" cy="1938338"/>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Rectangle 9"/>
          <p:cNvSpPr/>
          <p:nvPr/>
        </p:nvSpPr>
        <p:spPr>
          <a:xfrm>
            <a:off x="3514725" y="330200"/>
            <a:ext cx="790575" cy="19383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 name="ZoneTexte 10"/>
          <p:cNvSpPr txBox="1">
            <a:spLocks noChangeArrowheads="1"/>
          </p:cNvSpPr>
          <p:nvPr/>
        </p:nvSpPr>
        <p:spPr bwMode="auto">
          <a:xfrm>
            <a:off x="4378325" y="3422650"/>
            <a:ext cx="45354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L’Inde même s’il appartient aux BRICS est encore un pays en mal-développement : faible PIB/hab, classé 134</a:t>
            </a:r>
            <a:r>
              <a:rPr lang="fr-FR" altLang="fr-FR" sz="1600" baseline="30000"/>
              <a:t>e</a:t>
            </a:r>
            <a:r>
              <a:rPr lang="fr-FR" altLang="fr-FR" sz="1600"/>
              <a:t> en IDH, plus de 40% de la pop vit avec moins d’un 1,25$/jour et vastes bidonvilles dans la capitale économique du pays</a:t>
            </a:r>
          </a:p>
        </p:txBody>
      </p:sp>
      <p:sp>
        <p:nvSpPr>
          <p:cNvPr id="12" name="ZoneTexte 11"/>
          <p:cNvSpPr txBox="1">
            <a:spLocks noChangeArrowheads="1"/>
          </p:cNvSpPr>
          <p:nvPr/>
        </p:nvSpPr>
        <p:spPr bwMode="auto">
          <a:xfrm>
            <a:off x="4432300" y="4686300"/>
            <a:ext cx="45354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La Chine se situe dans une situation intermédiaire:  plus du double du PIB indien/hab, 101</a:t>
            </a:r>
            <a:r>
              <a:rPr lang="fr-FR" altLang="fr-FR" sz="1600" baseline="30000"/>
              <a:t>e</a:t>
            </a:r>
            <a:r>
              <a:rPr lang="fr-FR" altLang="fr-FR" sz="1600"/>
              <a:t> en IDH, un peu plus de 15% vit avec moins d’un 1,25$/jour</a:t>
            </a:r>
          </a:p>
        </p:txBody>
      </p:sp>
      <p:sp>
        <p:nvSpPr>
          <p:cNvPr id="13" name="ZoneTexte 12"/>
          <p:cNvSpPr txBox="1">
            <a:spLocks noChangeArrowheads="1"/>
          </p:cNvSpPr>
          <p:nvPr/>
        </p:nvSpPr>
        <p:spPr bwMode="auto">
          <a:xfrm>
            <a:off x="4432300" y="5502275"/>
            <a:ext cx="45354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Le Brésil est le pays à la condition la plus favorable : triple du PIB indien/hab, 84</a:t>
            </a:r>
            <a:r>
              <a:rPr lang="fr-FR" altLang="fr-FR" sz="1600" baseline="30000"/>
              <a:t>e</a:t>
            </a:r>
            <a:r>
              <a:rPr lang="fr-FR" altLang="fr-FR" sz="1600"/>
              <a:t> en IDH, moins de 4% vit avec moins d’un 1,25$/jour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Horizontal)">
                                      <p:cBhvr>
                                        <p:cTn id="7" dur="500"/>
                                        <p:tgtEl>
                                          <p:spTgt spid="7"/>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Horizontal)">
                                      <p:cBhvr>
                                        <p:cTn id="10" dur="5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Horizontal)">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Horizontal)">
                                      <p:cBhvr>
                                        <p:cTn id="28" dur="500"/>
                                        <p:tgtEl>
                                          <p:spTgt spid="1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STMG\Géographie\Doc.6 page 1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550"/>
            <a:ext cx="324485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5" descr="H:\TSTMG\Géographie\q° page 1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550" y="0"/>
            <a:ext cx="271145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534150" y="1079500"/>
            <a:ext cx="2465388" cy="5238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Rectangle 4"/>
          <p:cNvSpPr/>
          <p:nvPr/>
        </p:nvSpPr>
        <p:spPr>
          <a:xfrm>
            <a:off x="0" y="3706813"/>
            <a:ext cx="3317875" cy="17494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ZoneTexte 5"/>
          <p:cNvSpPr txBox="1">
            <a:spLocks noChangeArrowheads="1"/>
          </p:cNvSpPr>
          <p:nvPr/>
        </p:nvSpPr>
        <p:spPr bwMode="auto">
          <a:xfrm>
            <a:off x="3584575" y="3727450"/>
            <a:ext cx="55594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La Chine est devenue le banquier du monde ( 1 170 milliards de $ placés en bon du Trésor US,  630 milliards d’euros de dettes souveraines) …. Principal créancier de la planète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STMG\Géographie\Doc.7 page 1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735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3" descr="H:\TSTMG\Géographie\Titre Doc.7 page 1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4787900"/>
            <a:ext cx="38100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5" descr="H:\TSTMG\Géographie\q° page 16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2550" y="0"/>
            <a:ext cx="271145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554788" y="1603375"/>
            <a:ext cx="2466975" cy="5238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p:nvSpPr>
        <p:spPr>
          <a:xfrm>
            <a:off x="411163" y="4787900"/>
            <a:ext cx="3462337" cy="13255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ZoneTexte 6"/>
          <p:cNvSpPr txBox="1">
            <a:spLocks noChangeArrowheads="1"/>
          </p:cNvSpPr>
          <p:nvPr/>
        </p:nvSpPr>
        <p:spPr bwMode="auto">
          <a:xfrm>
            <a:off x="4103688" y="4800600"/>
            <a:ext cx="50403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Le Brésil s’impose dans les compositions sportives, le Brésil a accueilli la Coupe du monde de football en 2014 et accueillera les Jeux Olympiques de Rio en 2016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STMG\Géographie\Doc.8 page 1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713"/>
            <a:ext cx="6073775" cy="446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5" descr="H:\TSTMG\Géographie\q° page 1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550" y="0"/>
            <a:ext cx="271145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554788" y="1603375"/>
            <a:ext cx="2466975" cy="5238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Rectangle 4"/>
          <p:cNvSpPr/>
          <p:nvPr/>
        </p:nvSpPr>
        <p:spPr>
          <a:xfrm>
            <a:off x="288925" y="3925888"/>
            <a:ext cx="5576888" cy="6556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ZoneTexte 5"/>
          <p:cNvSpPr txBox="1">
            <a:spLocks noChangeArrowheads="1"/>
          </p:cNvSpPr>
          <p:nvPr/>
        </p:nvSpPr>
        <p:spPr bwMode="auto">
          <a:xfrm>
            <a:off x="293688" y="4724400"/>
            <a:ext cx="8686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La Chine est devenue puissance militaire puisqu’il possède depuis 2012 un port-avions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4032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5" descr="H:\TSTMG\Géographie\q° page 1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550" y="0"/>
            <a:ext cx="271145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554788" y="2106613"/>
            <a:ext cx="2466975" cy="12842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 name="Forme libre 2"/>
          <p:cNvSpPr/>
          <p:nvPr/>
        </p:nvSpPr>
        <p:spPr>
          <a:xfrm>
            <a:off x="298450" y="1746250"/>
            <a:ext cx="4848225" cy="1890713"/>
          </a:xfrm>
          <a:custGeom>
            <a:avLst/>
            <a:gdLst>
              <a:gd name="connsiteX0" fmla="*/ 154112 w 4849402"/>
              <a:gd name="connsiteY0" fmla="*/ 503433 h 1890445"/>
              <a:gd name="connsiteX1" fmla="*/ 0 w 4849402"/>
              <a:gd name="connsiteY1" fmla="*/ 1284269 h 1890445"/>
              <a:gd name="connsiteX2" fmla="*/ 3637051 w 4849402"/>
              <a:gd name="connsiteY2" fmla="*/ 1890445 h 1890445"/>
              <a:gd name="connsiteX3" fmla="*/ 4849402 w 4849402"/>
              <a:gd name="connsiteY3" fmla="*/ 1818526 h 1890445"/>
              <a:gd name="connsiteX4" fmla="*/ 4315146 w 4849402"/>
              <a:gd name="connsiteY4" fmla="*/ 0 h 1890445"/>
              <a:gd name="connsiteX5" fmla="*/ 143838 w 4849402"/>
              <a:gd name="connsiteY5" fmla="*/ 359595 h 1890445"/>
              <a:gd name="connsiteX6" fmla="*/ 154112 w 4849402"/>
              <a:gd name="connsiteY6" fmla="*/ 503433 h 1890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402" h="1890445">
                <a:moveTo>
                  <a:pt x="154112" y="503433"/>
                </a:moveTo>
                <a:lnTo>
                  <a:pt x="0" y="1284269"/>
                </a:lnTo>
                <a:lnTo>
                  <a:pt x="3637051" y="1890445"/>
                </a:lnTo>
                <a:lnTo>
                  <a:pt x="4849402" y="1818526"/>
                </a:lnTo>
                <a:lnTo>
                  <a:pt x="4315146" y="0"/>
                </a:lnTo>
                <a:lnTo>
                  <a:pt x="143838" y="359595"/>
                </a:lnTo>
                <a:lnTo>
                  <a:pt x="154112" y="503433"/>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ZoneTexte 5"/>
          <p:cNvSpPr txBox="1">
            <a:spLocks noChangeArrowheads="1"/>
          </p:cNvSpPr>
          <p:nvPr/>
        </p:nvSpPr>
        <p:spPr bwMode="auto">
          <a:xfrm>
            <a:off x="457200" y="5006975"/>
            <a:ext cx="86868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L’Inde est basée encore sur une économie informelle, le quartier des teinturiers à Mumbai qui fournit du travail aux habitants de bidonvilles.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ZoneTexte 1"/>
          <p:cNvSpPr txBox="1">
            <a:spLocks noChangeArrowheads="1"/>
          </p:cNvSpPr>
          <p:nvPr/>
        </p:nvSpPr>
        <p:spPr bwMode="auto">
          <a:xfrm>
            <a:off x="0" y="1158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2400" b="1">
                <a:solidFill>
                  <a:srgbClr val="C00000"/>
                </a:solidFill>
              </a:rPr>
              <a:t>III. LES AUTRES TERRITOIRES, ENTRE EMERGENCE ET MARGINALISATION </a:t>
            </a:r>
          </a:p>
        </p:txBody>
      </p:sp>
      <p:pic>
        <p:nvPicPr>
          <p:cNvPr id="63491" name="Picture 2" descr="F:\TSTMG\Géographie\Page 1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8538"/>
            <a:ext cx="7407275"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ZoneTexte 3"/>
          <p:cNvSpPr txBox="1">
            <a:spLocks noChangeArrowheads="1"/>
          </p:cNvSpPr>
          <p:nvPr/>
        </p:nvSpPr>
        <p:spPr bwMode="auto">
          <a:xfrm>
            <a:off x="330200" y="2225675"/>
            <a:ext cx="734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A. L’intégration des territoires émergents dans la mondialisation </a:t>
            </a:r>
          </a:p>
        </p:txBody>
      </p:sp>
      <p:sp>
        <p:nvSpPr>
          <p:cNvPr id="63493" name="ZoneTexte 4"/>
          <p:cNvSpPr txBox="1">
            <a:spLocks noChangeArrowheads="1"/>
          </p:cNvSpPr>
          <p:nvPr/>
        </p:nvSpPr>
        <p:spPr bwMode="auto">
          <a:xfrm>
            <a:off x="7235825" y="2289175"/>
            <a:ext cx="1757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166-167</a:t>
            </a:r>
          </a:p>
        </p:txBody>
      </p:sp>
      <p:sp>
        <p:nvSpPr>
          <p:cNvPr id="63494" name="ZoneTexte 5"/>
          <p:cNvSpPr txBox="1">
            <a:spLocks noChangeArrowheads="1"/>
          </p:cNvSpPr>
          <p:nvPr/>
        </p:nvSpPr>
        <p:spPr bwMode="auto">
          <a:xfrm>
            <a:off x="330200" y="2811463"/>
            <a:ext cx="7345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B. Les BRICS: de nouveaux centres d’impulsion d’un espace mondialisé? </a:t>
            </a:r>
          </a:p>
        </p:txBody>
      </p:sp>
      <p:sp>
        <p:nvSpPr>
          <p:cNvPr id="63495" name="ZoneTexte 6"/>
          <p:cNvSpPr txBox="1">
            <a:spLocks noChangeArrowheads="1"/>
          </p:cNvSpPr>
          <p:nvPr/>
        </p:nvSpPr>
        <p:spPr bwMode="auto">
          <a:xfrm>
            <a:off x="7235825" y="2874963"/>
            <a:ext cx="1757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168-169</a:t>
            </a:r>
          </a:p>
        </p:txBody>
      </p:sp>
      <p:sp>
        <p:nvSpPr>
          <p:cNvPr id="8" name="ZoneTexte 7"/>
          <p:cNvSpPr txBox="1">
            <a:spLocks noChangeArrowheads="1"/>
          </p:cNvSpPr>
          <p:nvPr/>
        </p:nvSpPr>
        <p:spPr bwMode="auto">
          <a:xfrm>
            <a:off x="363538" y="3573463"/>
            <a:ext cx="734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sz="2000" b="1">
                <a:solidFill>
                  <a:srgbClr val="7030A0"/>
                </a:solidFill>
              </a:rPr>
              <a:t>C. Les territoires en marge, des territoires pauvres</a:t>
            </a:r>
          </a:p>
        </p:txBody>
      </p:sp>
      <p:sp>
        <p:nvSpPr>
          <p:cNvPr id="9" name="ZoneTexte 8"/>
          <p:cNvSpPr txBox="1">
            <a:spLocks noChangeArrowheads="1"/>
          </p:cNvSpPr>
          <p:nvPr/>
        </p:nvSpPr>
        <p:spPr bwMode="auto">
          <a:xfrm>
            <a:off x="6146800" y="3582988"/>
            <a:ext cx="1757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Pages 170-171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F:\TSTMG\Géographie\doc.10 page 1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572250"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Picture 3" descr="F:\TSTMG\Géographie\q° page 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78400"/>
            <a:ext cx="4545013"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63525" y="5335588"/>
            <a:ext cx="3911600" cy="5111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4829175" y="5172075"/>
            <a:ext cx="43148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buFont typeface="Wingdings" pitchFamily="2" charset="2"/>
              <a:buChar char="§"/>
            </a:pPr>
            <a:r>
              <a:rPr lang="fr-FR" altLang="fr-FR"/>
              <a:t> L’IPM (indice de pauvreté multidimensionnelle) identifie trois domaines de pauvreté (santé, éducation, niveau de vie). </a:t>
            </a:r>
          </a:p>
        </p:txBody>
      </p:sp>
      <p:sp>
        <p:nvSpPr>
          <p:cNvPr id="6" name="Rectangle 5"/>
          <p:cNvSpPr/>
          <p:nvPr/>
        </p:nvSpPr>
        <p:spPr>
          <a:xfrm>
            <a:off x="0" y="3908425"/>
            <a:ext cx="2706688" cy="7000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Forme libre 6"/>
          <p:cNvSpPr/>
          <p:nvPr/>
        </p:nvSpPr>
        <p:spPr>
          <a:xfrm>
            <a:off x="2328863" y="1643063"/>
            <a:ext cx="1851025" cy="1763712"/>
          </a:xfrm>
          <a:custGeom>
            <a:avLst/>
            <a:gdLst>
              <a:gd name="connsiteX0" fmla="*/ 108857 w 1850571"/>
              <a:gd name="connsiteY0" fmla="*/ 141514 h 1763486"/>
              <a:gd name="connsiteX1" fmla="*/ 283028 w 1850571"/>
              <a:gd name="connsiteY1" fmla="*/ 0 h 1763486"/>
              <a:gd name="connsiteX2" fmla="*/ 566057 w 1850571"/>
              <a:gd name="connsiteY2" fmla="*/ 195943 h 1763486"/>
              <a:gd name="connsiteX3" fmla="*/ 729343 w 1850571"/>
              <a:gd name="connsiteY3" fmla="*/ 119743 h 1763486"/>
              <a:gd name="connsiteX4" fmla="*/ 1088571 w 1850571"/>
              <a:gd name="connsiteY4" fmla="*/ 185057 h 1763486"/>
              <a:gd name="connsiteX5" fmla="*/ 1077686 w 1850571"/>
              <a:gd name="connsiteY5" fmla="*/ 446314 h 1763486"/>
              <a:gd name="connsiteX6" fmla="*/ 1230086 w 1850571"/>
              <a:gd name="connsiteY6" fmla="*/ 555171 h 1763486"/>
              <a:gd name="connsiteX7" fmla="*/ 1295400 w 1850571"/>
              <a:gd name="connsiteY7" fmla="*/ 293914 h 1763486"/>
              <a:gd name="connsiteX8" fmla="*/ 1850571 w 1850571"/>
              <a:gd name="connsiteY8" fmla="*/ 468086 h 1763486"/>
              <a:gd name="connsiteX9" fmla="*/ 1556657 w 1850571"/>
              <a:gd name="connsiteY9" fmla="*/ 1730828 h 1763486"/>
              <a:gd name="connsiteX10" fmla="*/ 838200 w 1850571"/>
              <a:gd name="connsiteY10" fmla="*/ 1763486 h 1763486"/>
              <a:gd name="connsiteX11" fmla="*/ 0 w 1850571"/>
              <a:gd name="connsiteY11" fmla="*/ 391886 h 1763486"/>
              <a:gd name="connsiteX12" fmla="*/ 108857 w 1850571"/>
              <a:gd name="connsiteY12" fmla="*/ 141514 h 1763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50571" h="1763486">
                <a:moveTo>
                  <a:pt x="108857" y="141514"/>
                </a:moveTo>
                <a:lnTo>
                  <a:pt x="283028" y="0"/>
                </a:lnTo>
                <a:lnTo>
                  <a:pt x="566057" y="195943"/>
                </a:lnTo>
                <a:lnTo>
                  <a:pt x="729343" y="119743"/>
                </a:lnTo>
                <a:lnTo>
                  <a:pt x="1088571" y="185057"/>
                </a:lnTo>
                <a:lnTo>
                  <a:pt x="1077686" y="446314"/>
                </a:lnTo>
                <a:lnTo>
                  <a:pt x="1230086" y="555171"/>
                </a:lnTo>
                <a:lnTo>
                  <a:pt x="1295400" y="293914"/>
                </a:lnTo>
                <a:lnTo>
                  <a:pt x="1850571" y="468086"/>
                </a:lnTo>
                <a:lnTo>
                  <a:pt x="1556657" y="1730828"/>
                </a:lnTo>
                <a:lnTo>
                  <a:pt x="838200" y="1763486"/>
                </a:lnTo>
                <a:lnTo>
                  <a:pt x="0" y="391886"/>
                </a:lnTo>
                <a:lnTo>
                  <a:pt x="108857" y="141514"/>
                </a:lnTo>
                <a:close/>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ZoneTexte 7"/>
          <p:cNvSpPr txBox="1">
            <a:spLocks noChangeArrowheads="1"/>
          </p:cNvSpPr>
          <p:nvPr/>
        </p:nvSpPr>
        <p:spPr bwMode="auto">
          <a:xfrm>
            <a:off x="6564313" y="282575"/>
            <a:ext cx="25796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L’Afrique subsaharienne concentre le plus de pauvres</a:t>
            </a:r>
          </a:p>
        </p:txBody>
      </p:sp>
      <p:sp>
        <p:nvSpPr>
          <p:cNvPr id="9" name="Rectangle 8"/>
          <p:cNvSpPr/>
          <p:nvPr/>
        </p:nvSpPr>
        <p:spPr>
          <a:xfrm>
            <a:off x="4473575" y="3908425"/>
            <a:ext cx="2112963" cy="1022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Ellipse 9"/>
          <p:cNvSpPr/>
          <p:nvPr/>
        </p:nvSpPr>
        <p:spPr>
          <a:xfrm>
            <a:off x="4256088" y="1458913"/>
            <a:ext cx="685800" cy="784225"/>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 name="Ellipse 10"/>
          <p:cNvSpPr/>
          <p:nvPr/>
        </p:nvSpPr>
        <p:spPr>
          <a:xfrm rot="1852940">
            <a:off x="4467225" y="982663"/>
            <a:ext cx="1176338" cy="588962"/>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2" name="ZoneTexte 11"/>
          <p:cNvSpPr txBox="1">
            <a:spLocks noChangeArrowheads="1"/>
          </p:cNvSpPr>
          <p:nvPr/>
        </p:nvSpPr>
        <p:spPr bwMode="auto">
          <a:xfrm>
            <a:off x="6564313" y="1044575"/>
            <a:ext cx="25796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a:t>- Les 2 géants démographiques asiatiques concentrent les pauvres : l’Inde (1,1 Mds) d’habitants voient plus de la population touchée par l’IPM; la Chine est moins touchée … l’IPM ne concerne que de 200 millions soit 1/7 de la pop°.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Horizontal)">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2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Horizontal)">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6" presetClass="entr" presetSubtype="26"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Horizontal)">
                                      <p:cBhvr>
                                        <p:cTn id="30" dur="500"/>
                                        <p:tgtEl>
                                          <p:spTgt spid="11"/>
                                        </p:tgtEl>
                                      </p:cBhvr>
                                    </p:animEffect>
                                  </p:childTnLst>
                                </p:cTn>
                              </p:par>
                              <p:par>
                                <p:cTn id="31" presetID="16" presetClass="entr" presetSubtype="2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Horizontal)">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9" grpId="0" animBg="1"/>
      <p:bldP spid="10" grpId="0" animBg="1"/>
      <p:bldP spid="11" grpId="0" animBg="1"/>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F:\TSTMG\Géographie\doc.11 page 1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6850"/>
            <a:ext cx="7405688"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3" descr="F:\TSTMG\Géographie\q° page 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49788"/>
            <a:ext cx="5338763"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25413" y="5584825"/>
            <a:ext cx="4797425" cy="4460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Rectangle 4"/>
          <p:cNvSpPr/>
          <p:nvPr/>
        </p:nvSpPr>
        <p:spPr>
          <a:xfrm>
            <a:off x="125413" y="555965"/>
            <a:ext cx="3577431" cy="8207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3" name="Connecteur droit 2"/>
          <p:cNvCxnSpPr/>
          <p:nvPr/>
        </p:nvCxnSpPr>
        <p:spPr>
          <a:xfrm flipV="1">
            <a:off x="3780890" y="3616503"/>
            <a:ext cx="3513762" cy="5137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flipV="1">
            <a:off x="3780890" y="3808287"/>
            <a:ext cx="1849348"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ZoneTexte 10"/>
          <p:cNvSpPr txBox="1">
            <a:spLocks noChangeArrowheads="1"/>
          </p:cNvSpPr>
          <p:nvPr/>
        </p:nvSpPr>
        <p:spPr bwMode="auto">
          <a:xfrm>
            <a:off x="5338763" y="4101101"/>
            <a:ext cx="38238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dirty="0"/>
              <a:t>- </a:t>
            </a:r>
            <a:r>
              <a:rPr lang="fr-FR" altLang="fr-FR" sz="1400" dirty="0" smtClean="0"/>
              <a:t>La RDC dispose de ressources  minières colossales, notamment le </a:t>
            </a:r>
            <a:r>
              <a:rPr lang="fr-FR" altLang="fr-FR" sz="1400" dirty="0" err="1" smtClean="0"/>
              <a:t>coltan</a:t>
            </a:r>
            <a:r>
              <a:rPr lang="fr-FR" altLang="fr-FR" sz="1400" dirty="0" smtClean="0"/>
              <a:t>, indispensable à la fabrication des composants électroniques. </a:t>
            </a:r>
            <a:endParaRPr lang="fr-FR" altLang="fr-FR" sz="1400" dirty="0"/>
          </a:p>
        </p:txBody>
      </p:sp>
      <p:cxnSp>
        <p:nvCxnSpPr>
          <p:cNvPr id="12" name="Connecteur droit 11"/>
          <p:cNvCxnSpPr/>
          <p:nvPr/>
        </p:nvCxnSpPr>
        <p:spPr>
          <a:xfrm flipV="1">
            <a:off x="5628526" y="3804863"/>
            <a:ext cx="1666126"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V="1">
            <a:off x="3780890" y="3960687"/>
            <a:ext cx="3513762" cy="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V="1">
            <a:off x="3672637" y="4101101"/>
            <a:ext cx="1666126"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ZoneTexte 17"/>
          <p:cNvSpPr txBox="1">
            <a:spLocks noChangeArrowheads="1"/>
          </p:cNvSpPr>
          <p:nvPr/>
        </p:nvSpPr>
        <p:spPr bwMode="auto">
          <a:xfrm>
            <a:off x="5338763" y="4839765"/>
            <a:ext cx="3803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dirty="0" smtClean="0"/>
              <a:t>- L’Est de la RDC (60% à 80% des réserves mondiales) est au cœur de la guerre civile</a:t>
            </a:r>
            <a:endParaRPr lang="fr-FR" altLang="fr-FR" sz="1400" dirty="0"/>
          </a:p>
        </p:txBody>
      </p:sp>
      <p:sp>
        <p:nvSpPr>
          <p:cNvPr id="19" name="Rectangle 18"/>
          <p:cNvSpPr/>
          <p:nvPr/>
        </p:nvSpPr>
        <p:spPr>
          <a:xfrm>
            <a:off x="125412" y="1725507"/>
            <a:ext cx="3577431" cy="10793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 name="ZoneTexte 19"/>
          <p:cNvSpPr txBox="1">
            <a:spLocks noChangeArrowheads="1"/>
          </p:cNvSpPr>
          <p:nvPr/>
        </p:nvSpPr>
        <p:spPr bwMode="auto">
          <a:xfrm>
            <a:off x="5392889" y="5352712"/>
            <a:ext cx="3803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dirty="0" smtClean="0"/>
              <a:t>- 80% de l’économie est </a:t>
            </a:r>
            <a:r>
              <a:rPr lang="fr-FR" altLang="fr-FR" sz="1400" dirty="0" err="1" smtClean="0"/>
              <a:t>ds</a:t>
            </a:r>
            <a:r>
              <a:rPr lang="fr-FR" altLang="fr-FR" sz="1400" dirty="0" smtClean="0"/>
              <a:t> secteur informel </a:t>
            </a:r>
            <a:endParaRPr lang="fr-FR" altLang="fr-FR" sz="1400" dirty="0"/>
          </a:p>
        </p:txBody>
      </p:sp>
      <p:sp>
        <p:nvSpPr>
          <p:cNvPr id="21" name="Rectangle 20"/>
          <p:cNvSpPr/>
          <p:nvPr/>
        </p:nvSpPr>
        <p:spPr>
          <a:xfrm>
            <a:off x="95206" y="3493213"/>
            <a:ext cx="3577431" cy="60788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3" name="Rectangle 22"/>
          <p:cNvSpPr/>
          <p:nvPr/>
        </p:nvSpPr>
        <p:spPr>
          <a:xfrm>
            <a:off x="3702843" y="555965"/>
            <a:ext cx="3577431" cy="8207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4" name="ZoneTexte 23"/>
          <p:cNvSpPr txBox="1">
            <a:spLocks noChangeArrowheads="1"/>
          </p:cNvSpPr>
          <p:nvPr/>
        </p:nvSpPr>
        <p:spPr bwMode="auto">
          <a:xfrm>
            <a:off x="5338762" y="5584825"/>
            <a:ext cx="3803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dirty="0" smtClean="0"/>
              <a:t>- Les investissements des pays étrangers patinent vu le climat d’insécurité. </a:t>
            </a:r>
            <a:endParaRPr lang="fr-FR" altLang="fr-FR" sz="1400" dirty="0"/>
          </a:p>
        </p:txBody>
      </p:sp>
      <p:sp>
        <p:nvSpPr>
          <p:cNvPr id="25" name="Rectangle 24"/>
          <p:cNvSpPr/>
          <p:nvPr/>
        </p:nvSpPr>
        <p:spPr>
          <a:xfrm>
            <a:off x="125413" y="1376737"/>
            <a:ext cx="3577431" cy="60788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6" name="ZoneTexte 25"/>
          <p:cNvSpPr txBox="1">
            <a:spLocks noChangeArrowheads="1"/>
          </p:cNvSpPr>
          <p:nvPr/>
        </p:nvSpPr>
        <p:spPr bwMode="auto">
          <a:xfrm>
            <a:off x="5378511" y="6243380"/>
            <a:ext cx="3803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dirty="0" smtClean="0"/>
              <a:t>- 2/3 de la pop° vit sous le seuil de pauvreté</a:t>
            </a:r>
            <a:endParaRPr lang="fr-FR" altLang="fr-FR"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6" presetClass="entr" presetSubtype="26"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Horizontal)">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barn(inVertical)">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1" grpId="0"/>
      <p:bldP spid="11" grpId="1"/>
      <p:bldP spid="18" grpId="0"/>
      <p:bldP spid="19" grpId="0" animBg="1"/>
      <p:bldP spid="20" grpId="0"/>
      <p:bldP spid="21" grpId="0" animBg="1"/>
      <p:bldP spid="23" grpId="0" animBg="1"/>
      <p:bldP spid="24" grpId="0"/>
      <p:bldP spid="25" grpId="0" animBg="1"/>
      <p:bldP spid="2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3" descr="F:\TSTMG\Géographie\doc.14 page 1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4" descr="F:\TSTMG\Géographie\doc.14 bis page 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075" y="598488"/>
            <a:ext cx="2428875"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3" descr="F:\TSTMG\Géographie\q° page 1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49788"/>
            <a:ext cx="5338763"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25413" y="6041204"/>
            <a:ext cx="4981575" cy="35007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125414" y="598489"/>
            <a:ext cx="2412304" cy="13861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ZoneTexte 7"/>
          <p:cNvSpPr txBox="1">
            <a:spLocks noChangeArrowheads="1"/>
          </p:cNvSpPr>
          <p:nvPr/>
        </p:nvSpPr>
        <p:spPr bwMode="auto">
          <a:xfrm>
            <a:off x="5106988" y="94180"/>
            <a:ext cx="382380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dirty="0"/>
              <a:t>- </a:t>
            </a:r>
            <a:r>
              <a:rPr lang="fr-FR" altLang="fr-FR" sz="1600" dirty="0" smtClean="0"/>
              <a:t>L’urbanisation creuse les inégalités sociales. Les sociétés rurales traditionnelles étaient fondées sur les solidarités collectives. </a:t>
            </a:r>
            <a:endParaRPr lang="fr-FR" altLang="fr-FR" sz="1600" dirty="0"/>
          </a:p>
        </p:txBody>
      </p:sp>
      <p:sp>
        <p:nvSpPr>
          <p:cNvPr id="9" name="Rectangle 8"/>
          <p:cNvSpPr/>
          <p:nvPr/>
        </p:nvSpPr>
        <p:spPr>
          <a:xfrm>
            <a:off x="125414" y="2137027"/>
            <a:ext cx="2412304" cy="10479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ZoneTexte 9"/>
          <p:cNvSpPr txBox="1">
            <a:spLocks noChangeArrowheads="1"/>
          </p:cNvSpPr>
          <p:nvPr/>
        </p:nvSpPr>
        <p:spPr bwMode="auto">
          <a:xfrm>
            <a:off x="5259388" y="1446018"/>
            <a:ext cx="382380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dirty="0" smtClean="0"/>
              <a:t>- L’affaiblissement des solidarités collectives se traduit par l’explosion de la mendicité qui touche en premier lieu les foyers monoparentaux (femmes avec enfants).</a:t>
            </a:r>
            <a:endParaRPr lang="fr-FR" altLang="fr-FR" sz="1600" dirty="0"/>
          </a:p>
        </p:txBody>
      </p:sp>
      <p:sp>
        <p:nvSpPr>
          <p:cNvPr id="11" name="Rectangle 10"/>
          <p:cNvSpPr/>
          <p:nvPr/>
        </p:nvSpPr>
        <p:spPr>
          <a:xfrm>
            <a:off x="107504" y="3184989"/>
            <a:ext cx="2412304" cy="7397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2" name="ZoneTexte 11"/>
          <p:cNvSpPr txBox="1">
            <a:spLocks noChangeArrowheads="1"/>
          </p:cNvSpPr>
          <p:nvPr/>
        </p:nvSpPr>
        <p:spPr bwMode="auto">
          <a:xfrm>
            <a:off x="5320194" y="2675636"/>
            <a:ext cx="382380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dirty="0" smtClean="0"/>
              <a:t>- Ces inégalités sociales se traduisent par  la ségrégation socio-spatiale avec l’explosion des bidonvilles (plus d’1 milliard d’</a:t>
            </a:r>
            <a:r>
              <a:rPr lang="fr-FR" altLang="fr-FR" sz="1600" dirty="0" err="1" smtClean="0"/>
              <a:t>hab</a:t>
            </a:r>
            <a:r>
              <a:rPr lang="fr-FR" altLang="fr-FR" sz="1600" dirty="0" smtClean="0"/>
              <a:t> soit 1/7 de la pop° mondiale). </a:t>
            </a:r>
            <a:endParaRPr lang="fr-FR" alt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0" presetClass="exit" presetSubtype="0" fill="hold" grpId="1"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0" presetClass="exit" presetSubtype="0" fill="hold" grpId="1" nodeType="withEffect">
                                  <p:stCondLst>
                                    <p:cond delay="0"/>
                                  </p:stCondLst>
                                  <p:childTnLst>
                                    <p:animEffect transition="out" filter="fade">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par>
                                <p:cTn id="36" presetID="10" presetClass="exit" presetSubtype="0" fill="hold" grpId="1" nodeType="withEffect">
                                  <p:stCondLst>
                                    <p:cond delay="0"/>
                                  </p:stCondLst>
                                  <p:childTnLst>
                                    <p:animEffect transition="out" filter="fade">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8" grpId="1"/>
      <p:bldP spid="9" grpId="0" animBg="1"/>
      <p:bldP spid="10" grpId="0"/>
      <p:bldP spid="10" grpId="1"/>
      <p:bldP spid="11" grpId="0" animBg="1"/>
      <p:bldP spid="12" grpId="0"/>
      <p:bldP spid="12" grpI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F:\TSTMG\Géographie\doc.14 page 1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4" descr="F:\TSTMG\Géographie\doc.14 bis page 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075" y="598488"/>
            <a:ext cx="2428875"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3" descr="F:\TSTMG\Géographie\q° page 1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818063"/>
            <a:ext cx="4932363"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3" descr="F:\TSTMG\Géographie\q° page 1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49788"/>
            <a:ext cx="5338763"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15888" y="6411913"/>
            <a:ext cx="4797425" cy="446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2632075" y="598488"/>
            <a:ext cx="2412304" cy="11994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Rectangle 7"/>
          <p:cNvSpPr/>
          <p:nvPr/>
        </p:nvSpPr>
        <p:spPr>
          <a:xfrm>
            <a:off x="2627313" y="2534444"/>
            <a:ext cx="2412304" cy="12669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ZoneTexte 8"/>
          <p:cNvSpPr txBox="1">
            <a:spLocks noChangeArrowheads="1"/>
          </p:cNvSpPr>
          <p:nvPr/>
        </p:nvSpPr>
        <p:spPr bwMode="auto">
          <a:xfrm>
            <a:off x="5106988" y="94180"/>
            <a:ext cx="382380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dirty="0"/>
              <a:t>- </a:t>
            </a:r>
            <a:r>
              <a:rPr lang="fr-FR" altLang="fr-FR" sz="1600" dirty="0" smtClean="0"/>
              <a:t>Les milieux ruraux demeurent les plus touchés par la grande pauvreté (agriculture d’autosubsistance peu intégrée à la </a:t>
            </a:r>
            <a:r>
              <a:rPr lang="fr-FR" altLang="fr-FR" sz="1600" dirty="0" err="1" smtClean="0"/>
              <a:t>mond</a:t>
            </a:r>
            <a:r>
              <a:rPr lang="fr-FR" altLang="fr-FR" sz="1600" dirty="0" smtClean="0"/>
              <a:t>°).  Les </a:t>
            </a:r>
            <a:r>
              <a:rPr lang="fr-FR" altLang="fr-FR" sz="1600" dirty="0" err="1" smtClean="0"/>
              <a:t>populat</a:t>
            </a:r>
            <a:r>
              <a:rPr lang="fr-FR" altLang="fr-FR" sz="1600" dirty="0" smtClean="0"/>
              <a:t>° les plus vulnérables sont les sans terre, les nomades, les ruraux pratiquant une agriculture familiale paysanne. </a:t>
            </a:r>
            <a:endParaRPr lang="fr-FR" alt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0" presetClass="exit" presetSubtype="0" fill="hold" grpId="1" nodeType="with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9" grpId="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F:\TSTMG\Géographie\doc.14 page 1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4" descr="F:\TSTMG\Géographie\doc.14 bis page 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075" y="598488"/>
            <a:ext cx="2428875"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3" descr="F:\TSTMG\Géographie\q° page 1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818063"/>
            <a:ext cx="4932363"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3" descr="F:\TSTMG\Géographie\q° page 1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49788"/>
            <a:ext cx="5338763"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15888" y="6411913"/>
            <a:ext cx="4797425" cy="446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2640360" y="1605355"/>
            <a:ext cx="2412304" cy="11994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ZoneTexte 8"/>
          <p:cNvSpPr txBox="1">
            <a:spLocks noChangeArrowheads="1"/>
          </p:cNvSpPr>
          <p:nvPr/>
        </p:nvSpPr>
        <p:spPr bwMode="auto">
          <a:xfrm>
            <a:off x="5106988" y="94180"/>
            <a:ext cx="382380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600" dirty="0"/>
              <a:t>- </a:t>
            </a:r>
            <a:r>
              <a:rPr lang="fr-FR" altLang="fr-FR" sz="1600" dirty="0" smtClean="0"/>
              <a:t>Les facteurs aggravant la marginalisation des territoires sont les pop° confrontées à la vulnérabilité des aléas naturels : cyclones, </a:t>
            </a:r>
            <a:r>
              <a:rPr lang="fr-FR" altLang="fr-FR" sz="1600" dirty="0" err="1" smtClean="0"/>
              <a:t>séïsmes</a:t>
            </a:r>
            <a:r>
              <a:rPr lang="fr-FR" altLang="fr-FR" sz="1600" dirty="0" smtClean="0"/>
              <a:t>, inondations…</a:t>
            </a:r>
            <a:endParaRPr lang="fr-FR" altLang="fr-FR" sz="1600" dirty="0"/>
          </a:p>
        </p:txBody>
      </p:sp>
    </p:spTree>
    <p:extLst>
      <p:ext uri="{BB962C8B-B14F-4D97-AF65-F5344CB8AC3E}">
        <p14:creationId xmlns:p14="http://schemas.microsoft.com/office/powerpoint/2010/main" val="158094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par>
                                <p:cTn id="12" presetID="10" presetClass="exit" presetSubtype="0" fill="hold" grpId="1" nodeType="withEffect">
                                  <p:stCondLst>
                                    <p:cond delay="0"/>
                                  </p:stCondLst>
                                  <p:childTnLst>
                                    <p:animEffect transition="out" filter="fade">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9"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TSTMG\Géographie\doc.13 page 1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22913"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Picture 3" descr="F:\TSTMG\Géographie\q° page 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49788"/>
            <a:ext cx="5338763"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3" descr="F:\TSTMG\Géographie\q° page 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49788"/>
            <a:ext cx="5338763"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6411913"/>
            <a:ext cx="4797425" cy="446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 name="ZoneTexte 1"/>
          <p:cNvSpPr txBox="1"/>
          <p:nvPr/>
        </p:nvSpPr>
        <p:spPr>
          <a:xfrm>
            <a:off x="5522913" y="184935"/>
            <a:ext cx="3621087" cy="4031873"/>
          </a:xfrm>
          <a:prstGeom prst="rect">
            <a:avLst/>
          </a:prstGeom>
          <a:noFill/>
        </p:spPr>
        <p:txBody>
          <a:bodyPr wrap="square" rtlCol="0">
            <a:spAutoFit/>
          </a:bodyPr>
          <a:lstStyle/>
          <a:p>
            <a:pPr algn="just"/>
            <a:r>
              <a:rPr lang="fr-FR" sz="1600" dirty="0" smtClean="0"/>
              <a:t>Un exemple dramatique est l’exemple haïtien, régulièrement touché par des catastrophes naturelles . Ici le cyclone Sandy fin octobre 2012. </a:t>
            </a:r>
          </a:p>
          <a:p>
            <a:endParaRPr lang="fr-FR" sz="1600" dirty="0"/>
          </a:p>
          <a:p>
            <a:pPr algn="just"/>
            <a:r>
              <a:rPr lang="fr-FR" sz="1600" dirty="0" smtClean="0"/>
              <a:t>La </a:t>
            </a:r>
            <a:r>
              <a:rPr lang="fr-FR" sz="1600" dirty="0"/>
              <a:t>petite nation caribéenne enregistre déjà le triste record du bilan le plus élevé des victimes de l'ouragan, avec au moins 52 morts, 15 disparus et 19 blessés.</a:t>
            </a:r>
          </a:p>
          <a:p>
            <a:pPr algn="just"/>
            <a:endParaRPr lang="fr-FR" sz="1600" dirty="0" smtClean="0"/>
          </a:p>
          <a:p>
            <a:pPr algn="just"/>
            <a:r>
              <a:rPr lang="fr-FR" sz="1600" dirty="0" smtClean="0"/>
              <a:t>Pendant </a:t>
            </a:r>
            <a:r>
              <a:rPr lang="fr-FR" sz="1600" dirty="0"/>
              <a:t>trois jours, Haïti a été balayée par des intempéries qui ont causé inondations, glissements de terrain et destructions de maisons.</a:t>
            </a:r>
          </a:p>
          <a:p>
            <a:r>
              <a:rPr lang="fr-FR" sz="1600" dirty="0"/>
              <a:t/>
            </a:r>
            <a:br>
              <a:rPr lang="fr-FR" sz="1600" dirty="0"/>
            </a:br>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897420" cy="1569660"/>
          </a:xfrm>
          <a:prstGeom prst="rect">
            <a:avLst/>
          </a:prstGeom>
          <a:noFill/>
        </p:spPr>
        <p:txBody>
          <a:bodyPr wrap="square" rtlCol="0">
            <a:spAutoFit/>
          </a:bodyPr>
          <a:lstStyle/>
          <a:p>
            <a:pPr marL="285750" indent="-285750" algn="just">
              <a:buFontTx/>
              <a:buChar char="-"/>
            </a:pPr>
            <a:r>
              <a:rPr lang="fr-FR" sz="1600" dirty="0" smtClean="0"/>
              <a:t>Près de trois avant, Haïti était touché, </a:t>
            </a:r>
            <a:r>
              <a:rPr lang="fr-FR" sz="1600" dirty="0"/>
              <a:t>le 12 janvier 2010, </a:t>
            </a:r>
            <a:r>
              <a:rPr lang="fr-FR" sz="1600" dirty="0" smtClean="0"/>
              <a:t>par un </a:t>
            </a:r>
            <a:r>
              <a:rPr lang="fr-FR" sz="1600" dirty="0" err="1" smtClean="0"/>
              <a:t>séïsme</a:t>
            </a:r>
            <a:r>
              <a:rPr lang="fr-FR" sz="1600" dirty="0" smtClean="0"/>
              <a:t> de </a:t>
            </a:r>
            <a:r>
              <a:rPr lang="fr-FR" sz="1600" dirty="0"/>
              <a:t>magnitude 7 sur l’échelle de Richter a semé le chaos  </a:t>
            </a:r>
            <a:r>
              <a:rPr lang="fr-FR" sz="1600" dirty="0" smtClean="0"/>
              <a:t>sur l’île caribéenne.  Le bilan  humain  est catastrophique : 220.000 </a:t>
            </a:r>
            <a:r>
              <a:rPr lang="fr-FR" sz="1600" dirty="0"/>
              <a:t>personnes ont perdu la vie et 300.000 ont été gravement blessées</a:t>
            </a:r>
            <a:r>
              <a:rPr lang="fr-FR" sz="1600" dirty="0" smtClean="0"/>
              <a:t>.</a:t>
            </a:r>
          </a:p>
          <a:p>
            <a:endParaRPr lang="fr-FR" sz="1600" dirty="0"/>
          </a:p>
          <a:p>
            <a:r>
              <a:rPr lang="fr-FR" sz="1600" dirty="0" smtClean="0">
                <a:hlinkClick r:id="rId2"/>
              </a:rPr>
              <a:t>http://geopolis.francetvinfo.fr/janvier-2010-haiti-est-devaste-par-un-seisme-dune-rare-violence-11779</a:t>
            </a:r>
            <a:endParaRPr lang="fr-FR" sz="1600" dirty="0" smtClean="0"/>
          </a:p>
          <a:p>
            <a:endParaRPr lang="fr-FR" sz="1600" dirty="0"/>
          </a:p>
        </p:txBody>
      </p:sp>
    </p:spTree>
    <p:extLst>
      <p:ext uri="{BB962C8B-B14F-4D97-AF65-F5344CB8AC3E}">
        <p14:creationId xmlns:p14="http://schemas.microsoft.com/office/powerpoint/2010/main" val="13567116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TSTMG\Géographie\Voc. page 1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0"/>
            <a:ext cx="2808287" cy="672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3" descr="F:\TSTMG\Géographie\Notions page 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5813" y="0"/>
            <a:ext cx="3059112"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ZoneTexte 3"/>
          <p:cNvSpPr txBox="1">
            <a:spLocks noChangeArrowheads="1"/>
          </p:cNvSpPr>
          <p:nvPr/>
        </p:nvSpPr>
        <p:spPr bwMode="auto">
          <a:xfrm>
            <a:off x="3316288" y="2327275"/>
            <a:ext cx="3121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172</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F:\TSTMG\Géographie\schéma page 1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7350"/>
            <a:ext cx="9072563"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ZoneTexte 2"/>
          <p:cNvSpPr txBox="1">
            <a:spLocks noChangeArrowheads="1"/>
          </p:cNvSpPr>
          <p:nvPr/>
        </p:nvSpPr>
        <p:spPr bwMode="auto">
          <a:xfrm>
            <a:off x="249238" y="6013450"/>
            <a:ext cx="3122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173</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TSTMG\Géographie\Questions de connaissances page 1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4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ZoneTexte 2"/>
          <p:cNvSpPr txBox="1">
            <a:spLocks noChangeArrowheads="1"/>
          </p:cNvSpPr>
          <p:nvPr/>
        </p:nvSpPr>
        <p:spPr bwMode="auto">
          <a:xfrm>
            <a:off x="6021388" y="0"/>
            <a:ext cx="3122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174</a:t>
            </a:r>
          </a:p>
        </p:txBody>
      </p:sp>
      <p:pic>
        <p:nvPicPr>
          <p:cNvPr id="72708" name="Picture 3" descr="F:\TSTMG\Géographie\Réviser la question page 1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 y="596900"/>
            <a:ext cx="6469063"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ZoneTexte 1"/>
          <p:cNvSpPr txBox="1">
            <a:spLocks noChangeArrowheads="1"/>
          </p:cNvSpPr>
          <p:nvPr/>
        </p:nvSpPr>
        <p:spPr bwMode="auto">
          <a:xfrm>
            <a:off x="7223125" y="0"/>
            <a:ext cx="1920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174</a:t>
            </a:r>
          </a:p>
        </p:txBody>
      </p:sp>
      <p:pic>
        <p:nvPicPr>
          <p:cNvPr id="73731" name="Picture 2" descr="F:\TSTMG\Géographie\Réaliser une fiche de révision page 1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3" y="636588"/>
            <a:ext cx="8048625"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ZoneTexte 1"/>
          <p:cNvSpPr txBox="1">
            <a:spLocks noChangeArrowheads="1"/>
          </p:cNvSpPr>
          <p:nvPr/>
        </p:nvSpPr>
        <p:spPr bwMode="auto">
          <a:xfrm>
            <a:off x="7223125" y="0"/>
            <a:ext cx="1920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175</a:t>
            </a:r>
          </a:p>
        </p:txBody>
      </p:sp>
      <p:pic>
        <p:nvPicPr>
          <p:cNvPr id="74755" name="Picture 2" descr="F:\TSTMG\Géographie\Exercice guidé page 1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638" y="333375"/>
            <a:ext cx="8058150" cy="621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F:\TSTMG\Géographie\Compléter un croquis page 1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638175"/>
            <a:ext cx="82677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ZoneTexte 2"/>
          <p:cNvSpPr txBox="1">
            <a:spLocks noChangeArrowheads="1"/>
          </p:cNvSpPr>
          <p:nvPr/>
        </p:nvSpPr>
        <p:spPr bwMode="auto">
          <a:xfrm>
            <a:off x="7223125" y="0"/>
            <a:ext cx="1920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fr-FR">
                <a:solidFill>
                  <a:srgbClr val="FF0000"/>
                </a:solidFill>
              </a:rPr>
              <a:t>Page 175</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3908</TotalTime>
  <Words>2417</Words>
  <Application>Microsoft Office PowerPoint</Application>
  <PresentationFormat>Affichage à l'écran (4:3)</PresentationFormat>
  <Paragraphs>183</Paragraphs>
  <Slides>74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74</vt:i4>
      </vt:variant>
    </vt:vector>
  </HeadingPairs>
  <TitlesOfParts>
    <vt:vector size="78" baseType="lpstr">
      <vt:lpstr>Calibri</vt:lpstr>
      <vt:lpstr>Arial</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Utilisateur</cp:lastModifiedBy>
  <cp:revision>145</cp:revision>
  <dcterms:created xsi:type="dcterms:W3CDTF">2014-11-23T15:53:31Z</dcterms:created>
  <dcterms:modified xsi:type="dcterms:W3CDTF">2015-01-11T13:01:51Z</dcterms:modified>
</cp:coreProperties>
</file>